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Outfit"/>
      <p:regular r:id="rId24"/>
      <p:bold r:id="rId25"/>
    </p:embeddedFont>
    <p:embeddedFont>
      <p:font typeface="Oi"/>
      <p:regular r:id="rId26"/>
    </p:embeddedFont>
    <p:embeddedFont>
      <p:font typeface="Lexen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29" roundtripDataSignature="AMtx7mgauaAK8UaMpB6Myc5/rIBP6LfQ2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utfi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i-regular.fntdata"/><Relationship Id="rId25" Type="http://schemas.openxmlformats.org/officeDocument/2006/relationships/font" Target="fonts/Outfit-bold.fntdata"/><Relationship Id="rId28" Type="http://schemas.openxmlformats.org/officeDocument/2006/relationships/font" Target="fonts/Lexend-bold.fntdata"/><Relationship Id="rId27" Type="http://schemas.openxmlformats.org/officeDocument/2006/relationships/font" Target="fonts/Lexen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 name="Google Shape;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49e59b8b1_0_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g2649e59b8b1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649e59b8b1_0_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g2649e59b8b1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49e59b8b1_0_1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6" name="Google Shape;196;g2649e59b8b1_0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49e59b8b1_0_1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g2649e59b8b1_0_1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649e59b8b1_0_1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2" name="Google Shape;222;g2649e59b8b1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649e59b8b1_0_1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4" name="Google Shape;234;g2649e59b8b1_0_1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649e59b8b1_0_1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g2649e59b8b1_0_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649e59b8b1_0_1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8" name="Google Shape;258;g2649e59b8b1_0_1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649e59b8b1_0_18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g2649e59b8b1_0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 name="Google Shape;6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649cce2ac8_1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 name="Google Shape;80;g2649cce2ac8_1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49e59b8b1_0_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 name="Google Shape;96;g2649e59b8b1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649e59b8b1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g2649e59b8b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49e59b8b1_0_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 name="Google Shape;118;g2649e59b8b1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649e59b8b1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1" name="Google Shape;131;g2649e59b8b1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49e59b8b1_0_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4" name="Google Shape;144;g2649e59b8b1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649e59b8b1_0_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g2649e59b8b1_0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 name="Shape 24"/>
        <p:cNvGrpSpPr/>
        <p:nvPr/>
      </p:nvGrpSpPr>
      <p:grpSpPr>
        <a:xfrm>
          <a:off x="0" y="0"/>
          <a:ext cx="0" cy="0"/>
          <a:chOff x="0" y="0"/>
          <a:chExt cx="0" cy="0"/>
        </a:xfrm>
      </p:grpSpPr>
      <p:sp>
        <p:nvSpPr>
          <p:cNvPr id="25" name="Google Shape;25;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3" name="Shape 33"/>
        <p:cNvGrpSpPr/>
        <p:nvPr/>
      </p:nvGrpSpPr>
      <p:grpSpPr>
        <a:xfrm>
          <a:off x="0" y="0"/>
          <a:ext cx="0" cy="0"/>
          <a:chOff x="0" y="0"/>
          <a:chExt cx="0" cy="0"/>
        </a:xfrm>
      </p:grpSpPr>
      <p:sp>
        <p:nvSpPr>
          <p:cNvPr id="34" name="Google Shape;34;p2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6" name="Google Shape;36;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9" name="Shape 39"/>
        <p:cNvGrpSpPr/>
        <p:nvPr/>
      </p:nvGrpSpPr>
      <p:grpSpPr>
        <a:xfrm>
          <a:off x="0" y="0"/>
          <a:ext cx="0" cy="0"/>
          <a:chOff x="0" y="0"/>
          <a:chExt cx="0" cy="0"/>
        </a:xfrm>
      </p:grpSpPr>
      <p:sp>
        <p:nvSpPr>
          <p:cNvPr id="40" name="Google Shape;40;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3"/>
          <p:cNvSpPr/>
          <p:nvPr>
            <p:ph idx="2" type="pic"/>
          </p:nvPr>
        </p:nvSpPr>
        <p:spPr>
          <a:xfrm>
            <a:off x="5183188" y="987425"/>
            <a:ext cx="6172200" cy="4873625"/>
          </a:xfrm>
          <a:prstGeom prst="rect">
            <a:avLst/>
          </a:prstGeom>
          <a:noFill/>
          <a:ln>
            <a:noFill/>
          </a:ln>
        </p:spPr>
      </p:sp>
      <p:sp>
        <p:nvSpPr>
          <p:cNvPr id="42" name="Google Shape;42;p2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43" name="Google Shape;43;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6" name="Shape 46"/>
        <p:cNvGrpSpPr/>
        <p:nvPr/>
      </p:nvGrpSpPr>
      <p:grpSpPr>
        <a:xfrm>
          <a:off x="0" y="0"/>
          <a:ext cx="0" cy="0"/>
          <a:chOff x="0" y="0"/>
          <a:chExt cx="0" cy="0"/>
        </a:xfrm>
      </p:grpSpPr>
      <p:sp>
        <p:nvSpPr>
          <p:cNvPr id="47" name="Google Shape;47;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2" name="Shape 52"/>
        <p:cNvGrpSpPr/>
        <p:nvPr/>
      </p:nvGrpSpPr>
      <p:grpSpPr>
        <a:xfrm>
          <a:off x="0" y="0"/>
          <a:ext cx="0" cy="0"/>
          <a:chOff x="0" y="0"/>
          <a:chExt cx="0" cy="0"/>
        </a:xfrm>
      </p:grpSpPr>
      <p:sp>
        <p:nvSpPr>
          <p:cNvPr id="53" name="Google Shape;53;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2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9"/>
          <p:cNvSpPr txBox="1"/>
          <p:nvPr/>
        </p:nvSpPr>
        <p:spPr>
          <a:xfrm>
            <a:off x="0" y="-712232"/>
            <a:ext cx="12192000" cy="369332"/>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D7D7D7"/>
                </a:solidFill>
                <a:latin typeface="Oi"/>
                <a:ea typeface="Oi"/>
                <a:cs typeface="Oi"/>
                <a:sym typeface="Oi"/>
              </a:rPr>
              <a:t>www.9slide.vn</a:t>
            </a:r>
            <a:endParaRPr b="0" i="0" sz="1400" u="none" cap="none" strike="noStrike">
              <a:solidFill>
                <a:srgbClr val="000000"/>
              </a:solidFill>
              <a:latin typeface="Arial"/>
              <a:ea typeface="Arial"/>
              <a:cs typeface="Arial"/>
              <a:sym typeface="Arial"/>
            </a:endParaRPr>
          </a:p>
        </p:txBody>
      </p:sp>
      <p:sp>
        <p:nvSpPr>
          <p:cNvPr id="11" name="Google Shape;11;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Oi"/>
                <a:ea typeface="Oi"/>
                <a:cs typeface="Oi"/>
                <a:sym typeface="O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Oi"/>
                <a:ea typeface="Oi"/>
                <a:cs typeface="Oi"/>
                <a:sym typeface="O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Oi"/>
                <a:ea typeface="Oi"/>
                <a:cs typeface="Oi"/>
                <a:sym typeface="O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i"/>
                <a:ea typeface="Oi"/>
                <a:cs typeface="Oi"/>
                <a:sym typeface="Oi"/>
              </a:defRPr>
            </a:lvl9pPr>
          </a:lstStyle>
          <a:p/>
        </p:txBody>
      </p:sp>
      <p:sp>
        <p:nvSpPr>
          <p:cNvPr id="13" name="Google Shape;13;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Oi"/>
                <a:ea typeface="Oi"/>
                <a:cs typeface="Oi"/>
                <a:sym typeface="O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9pPr>
          </a:lstStyle>
          <a:p/>
        </p:txBody>
      </p:sp>
      <p:sp>
        <p:nvSpPr>
          <p:cNvPr id="14" name="Google Shape;14;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Oi"/>
                <a:ea typeface="Oi"/>
                <a:cs typeface="Oi"/>
                <a:sym typeface="O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i"/>
                <a:ea typeface="Oi"/>
                <a:cs typeface="Oi"/>
                <a:sym typeface="Oi"/>
              </a:defRPr>
            </a:lvl9pPr>
          </a:lstStyle>
          <a:p/>
        </p:txBody>
      </p:sp>
      <p:sp>
        <p:nvSpPr>
          <p:cNvPr id="15" name="Google Shape;15;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i"/>
                <a:ea typeface="Oi"/>
                <a:cs typeface="Oi"/>
                <a:sym typeface="Oi"/>
              </a:defRPr>
            </a:lvl9pPr>
          </a:lstStyle>
          <a:p>
            <a:pPr indent="0" lvl="0" marL="0" rtl="0" algn="r">
              <a:spcBef>
                <a:spcPts val="0"/>
              </a:spcBef>
              <a:spcAft>
                <a:spcPts val="0"/>
              </a:spcAft>
              <a:buNone/>
            </a:pPr>
            <a:fld id="{00000000-1234-1234-1234-123412341234}" type="slidenum">
              <a:rPr lang="en-US"/>
              <a:t>‹#›</a:t>
            </a:fld>
            <a:endParaRPr/>
          </a:p>
        </p:txBody>
      </p:sp>
      <p:sp>
        <p:nvSpPr>
          <p:cNvPr id="16" name="Google Shape;16;p19"/>
          <p:cNvSpPr/>
          <p:nvPr/>
        </p:nvSpPr>
        <p:spPr>
          <a:xfrm>
            <a:off x="-23164800" y="-13030200"/>
            <a:ext cx="395021" cy="395021"/>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Oi"/>
              <a:ea typeface="Oi"/>
              <a:cs typeface="Oi"/>
              <a:sym typeface="Oi"/>
            </a:endParaRPr>
          </a:p>
        </p:txBody>
      </p:sp>
      <p:sp>
        <p:nvSpPr>
          <p:cNvPr id="17" name="Google Shape;17;p19"/>
          <p:cNvSpPr/>
          <p:nvPr/>
        </p:nvSpPr>
        <p:spPr>
          <a:xfrm>
            <a:off x="34961779" y="-13030200"/>
            <a:ext cx="395021" cy="395021"/>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Oi"/>
              <a:ea typeface="Oi"/>
              <a:cs typeface="Oi"/>
              <a:sym typeface="Oi"/>
            </a:endParaRPr>
          </a:p>
        </p:txBody>
      </p:sp>
      <p:sp>
        <p:nvSpPr>
          <p:cNvPr id="18" name="Google Shape;18;p19"/>
          <p:cNvSpPr/>
          <p:nvPr/>
        </p:nvSpPr>
        <p:spPr>
          <a:xfrm>
            <a:off x="34961779" y="19493179"/>
            <a:ext cx="395021" cy="395021"/>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Oi"/>
              <a:ea typeface="Oi"/>
              <a:cs typeface="Oi"/>
              <a:sym typeface="Oi"/>
            </a:endParaRPr>
          </a:p>
        </p:txBody>
      </p:sp>
      <p:sp>
        <p:nvSpPr>
          <p:cNvPr id="19" name="Google Shape;19;p19"/>
          <p:cNvSpPr/>
          <p:nvPr/>
        </p:nvSpPr>
        <p:spPr>
          <a:xfrm>
            <a:off x="-23164800" y="19493179"/>
            <a:ext cx="395021" cy="395021"/>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Oi"/>
              <a:ea typeface="Oi"/>
              <a:cs typeface="Oi"/>
              <a:sym typeface="Oi"/>
            </a:endParaRPr>
          </a:p>
        </p:txBody>
      </p:sp>
      <p:grpSp>
        <p:nvGrpSpPr>
          <p:cNvPr id="20" name="Google Shape;20;p19"/>
          <p:cNvGrpSpPr/>
          <p:nvPr/>
        </p:nvGrpSpPr>
        <p:grpSpPr>
          <a:xfrm>
            <a:off x="-2202100" y="-2224223"/>
            <a:ext cx="16596200" cy="11284323"/>
            <a:chOff x="-2202100" y="-2224223"/>
            <a:chExt cx="16596200" cy="11284323"/>
          </a:xfrm>
        </p:grpSpPr>
        <p:sp>
          <p:nvSpPr>
            <p:cNvPr id="21" name="Google Shape;21;p19"/>
            <p:cNvSpPr/>
            <p:nvPr/>
          </p:nvSpPr>
          <p:spPr>
            <a:xfrm>
              <a:off x="4851540" y="8494776"/>
              <a:ext cx="2488920" cy="565324"/>
            </a:xfrm>
            <a:prstGeom prst="rect">
              <a:avLst/>
            </a:prstGeom>
            <a:noFill/>
            <a:ln cap="flat" cmpd="sng" w="21575">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Oi"/>
                <a:ea typeface="Oi"/>
                <a:cs typeface="Oi"/>
                <a:sym typeface="Oi"/>
              </a:endParaRPr>
            </a:p>
          </p:txBody>
        </p:sp>
        <p:sp>
          <p:nvSpPr>
            <p:cNvPr id="22" name="Google Shape;22;p19"/>
            <p:cNvSpPr/>
            <p:nvPr/>
          </p:nvSpPr>
          <p:spPr>
            <a:xfrm>
              <a:off x="5006988" y="8647176"/>
              <a:ext cx="2178025" cy="260524"/>
            </a:xfrm>
            <a:custGeom>
              <a:rect b="b" l="l" r="r" t="t"/>
              <a:pathLst>
                <a:path extrusionOk="0" h="260524" w="2178025">
                  <a:moveTo>
                    <a:pt x="1807648" y="222182"/>
                  </a:moveTo>
                  <a:cubicBezTo>
                    <a:pt x="1814010" y="222182"/>
                    <a:pt x="1818838" y="223968"/>
                    <a:pt x="1822130" y="227540"/>
                  </a:cubicBezTo>
                  <a:cubicBezTo>
                    <a:pt x="1825423" y="231111"/>
                    <a:pt x="1827070" y="235576"/>
                    <a:pt x="1827070" y="240934"/>
                  </a:cubicBezTo>
                  <a:cubicBezTo>
                    <a:pt x="1827070" y="246069"/>
                    <a:pt x="1825423" y="250366"/>
                    <a:pt x="1822130" y="253826"/>
                  </a:cubicBezTo>
                  <a:cubicBezTo>
                    <a:pt x="1818838" y="257287"/>
                    <a:pt x="1814010" y="259017"/>
                    <a:pt x="1807648" y="259017"/>
                  </a:cubicBezTo>
                  <a:cubicBezTo>
                    <a:pt x="1801285" y="259017"/>
                    <a:pt x="1796513" y="257287"/>
                    <a:pt x="1793332" y="253826"/>
                  </a:cubicBezTo>
                  <a:cubicBezTo>
                    <a:pt x="1790151" y="250366"/>
                    <a:pt x="1788560" y="246069"/>
                    <a:pt x="1788560" y="240934"/>
                  </a:cubicBezTo>
                  <a:cubicBezTo>
                    <a:pt x="1788560" y="235576"/>
                    <a:pt x="1790151" y="231111"/>
                    <a:pt x="1793332" y="227540"/>
                  </a:cubicBezTo>
                  <a:cubicBezTo>
                    <a:pt x="1796513" y="223968"/>
                    <a:pt x="1801285" y="222182"/>
                    <a:pt x="1807648" y="222182"/>
                  </a:cubicBezTo>
                  <a:close/>
                  <a:moveTo>
                    <a:pt x="807523" y="222182"/>
                  </a:moveTo>
                  <a:cubicBezTo>
                    <a:pt x="813885" y="222182"/>
                    <a:pt x="818713" y="223968"/>
                    <a:pt x="822005" y="227540"/>
                  </a:cubicBezTo>
                  <a:cubicBezTo>
                    <a:pt x="825298" y="231111"/>
                    <a:pt x="826945" y="235576"/>
                    <a:pt x="826945" y="240934"/>
                  </a:cubicBezTo>
                  <a:cubicBezTo>
                    <a:pt x="826945" y="246069"/>
                    <a:pt x="825298" y="250366"/>
                    <a:pt x="822005" y="253826"/>
                  </a:cubicBezTo>
                  <a:cubicBezTo>
                    <a:pt x="818713" y="257287"/>
                    <a:pt x="813885" y="259017"/>
                    <a:pt x="807523" y="259017"/>
                  </a:cubicBezTo>
                  <a:cubicBezTo>
                    <a:pt x="801160" y="259017"/>
                    <a:pt x="796388" y="257287"/>
                    <a:pt x="793207" y="253826"/>
                  </a:cubicBezTo>
                  <a:cubicBezTo>
                    <a:pt x="790026" y="250366"/>
                    <a:pt x="788435" y="246069"/>
                    <a:pt x="788435" y="240934"/>
                  </a:cubicBezTo>
                  <a:cubicBezTo>
                    <a:pt x="788435" y="235576"/>
                    <a:pt x="790026" y="231111"/>
                    <a:pt x="793207" y="227540"/>
                  </a:cubicBezTo>
                  <a:cubicBezTo>
                    <a:pt x="796388" y="223968"/>
                    <a:pt x="801160" y="222182"/>
                    <a:pt x="807523" y="222182"/>
                  </a:cubicBezTo>
                  <a:close/>
                  <a:moveTo>
                    <a:pt x="1488076" y="98952"/>
                  </a:moveTo>
                  <a:cubicBezTo>
                    <a:pt x="1472896" y="98952"/>
                    <a:pt x="1461064" y="104812"/>
                    <a:pt x="1452581" y="116532"/>
                  </a:cubicBezTo>
                  <a:cubicBezTo>
                    <a:pt x="1444098" y="128253"/>
                    <a:pt x="1439856" y="145610"/>
                    <a:pt x="1439856" y="168604"/>
                  </a:cubicBezTo>
                  <a:cubicBezTo>
                    <a:pt x="1439856" y="189142"/>
                    <a:pt x="1444098" y="205215"/>
                    <a:pt x="1452581" y="216824"/>
                  </a:cubicBezTo>
                  <a:cubicBezTo>
                    <a:pt x="1461064" y="228433"/>
                    <a:pt x="1472784" y="234237"/>
                    <a:pt x="1487741" y="234237"/>
                  </a:cubicBezTo>
                  <a:cubicBezTo>
                    <a:pt x="1507387" y="234237"/>
                    <a:pt x="1521730" y="225419"/>
                    <a:pt x="1530771" y="207783"/>
                  </a:cubicBezTo>
                  <a:lnTo>
                    <a:pt x="1530771" y="124569"/>
                  </a:lnTo>
                  <a:cubicBezTo>
                    <a:pt x="1521507" y="107491"/>
                    <a:pt x="1507275" y="98952"/>
                    <a:pt x="1488076" y="98952"/>
                  </a:cubicBezTo>
                  <a:close/>
                  <a:moveTo>
                    <a:pt x="1678241" y="98115"/>
                  </a:moveTo>
                  <a:cubicBezTo>
                    <a:pt x="1665740" y="98115"/>
                    <a:pt x="1655248" y="102663"/>
                    <a:pt x="1646764" y="111761"/>
                  </a:cubicBezTo>
                  <a:cubicBezTo>
                    <a:pt x="1638281" y="120858"/>
                    <a:pt x="1633035" y="133610"/>
                    <a:pt x="1631026" y="150019"/>
                  </a:cubicBezTo>
                  <a:lnTo>
                    <a:pt x="1721774" y="150019"/>
                  </a:lnTo>
                  <a:lnTo>
                    <a:pt x="1721774" y="147675"/>
                  </a:lnTo>
                  <a:cubicBezTo>
                    <a:pt x="1720881" y="131936"/>
                    <a:pt x="1716639" y="119742"/>
                    <a:pt x="1709049" y="111091"/>
                  </a:cubicBezTo>
                  <a:cubicBezTo>
                    <a:pt x="1701459" y="102440"/>
                    <a:pt x="1691190" y="98115"/>
                    <a:pt x="1678241" y="98115"/>
                  </a:cubicBezTo>
                  <a:close/>
                  <a:moveTo>
                    <a:pt x="1855700" y="76014"/>
                  </a:moveTo>
                  <a:lnTo>
                    <a:pt x="1887345" y="76014"/>
                  </a:lnTo>
                  <a:lnTo>
                    <a:pt x="1933389" y="215150"/>
                  </a:lnTo>
                  <a:lnTo>
                    <a:pt x="1978260" y="76014"/>
                  </a:lnTo>
                  <a:lnTo>
                    <a:pt x="2009905" y="76014"/>
                  </a:lnTo>
                  <a:lnTo>
                    <a:pt x="1944941" y="257175"/>
                  </a:lnTo>
                  <a:lnTo>
                    <a:pt x="1921334" y="257175"/>
                  </a:lnTo>
                  <a:close/>
                  <a:moveTo>
                    <a:pt x="1333370" y="76014"/>
                  </a:moveTo>
                  <a:lnTo>
                    <a:pt x="1364344" y="76014"/>
                  </a:lnTo>
                  <a:lnTo>
                    <a:pt x="1364344" y="257175"/>
                  </a:lnTo>
                  <a:lnTo>
                    <a:pt x="1333370" y="257175"/>
                  </a:lnTo>
                  <a:close/>
                  <a:moveTo>
                    <a:pt x="514350" y="76014"/>
                  </a:moveTo>
                  <a:lnTo>
                    <a:pt x="545157" y="76014"/>
                  </a:lnTo>
                  <a:lnTo>
                    <a:pt x="580820" y="211634"/>
                  </a:lnTo>
                  <a:lnTo>
                    <a:pt x="623013" y="76014"/>
                  </a:lnTo>
                  <a:lnTo>
                    <a:pt x="647960" y="76014"/>
                  </a:lnTo>
                  <a:lnTo>
                    <a:pt x="690990" y="214480"/>
                  </a:lnTo>
                  <a:lnTo>
                    <a:pt x="725816" y="76014"/>
                  </a:lnTo>
                  <a:lnTo>
                    <a:pt x="756791" y="76014"/>
                  </a:lnTo>
                  <a:lnTo>
                    <a:pt x="704050" y="257175"/>
                  </a:lnTo>
                  <a:lnTo>
                    <a:pt x="678935" y="257175"/>
                  </a:lnTo>
                  <a:lnTo>
                    <a:pt x="634901" y="119881"/>
                  </a:lnTo>
                  <a:lnTo>
                    <a:pt x="592038" y="257175"/>
                  </a:lnTo>
                  <a:lnTo>
                    <a:pt x="566923" y="257175"/>
                  </a:lnTo>
                  <a:close/>
                  <a:moveTo>
                    <a:pt x="257175" y="76014"/>
                  </a:moveTo>
                  <a:lnTo>
                    <a:pt x="287982" y="76014"/>
                  </a:lnTo>
                  <a:lnTo>
                    <a:pt x="323645" y="211634"/>
                  </a:lnTo>
                  <a:lnTo>
                    <a:pt x="365838" y="76014"/>
                  </a:lnTo>
                  <a:lnTo>
                    <a:pt x="390785" y="76014"/>
                  </a:lnTo>
                  <a:lnTo>
                    <a:pt x="433815" y="214480"/>
                  </a:lnTo>
                  <a:lnTo>
                    <a:pt x="468641" y="76014"/>
                  </a:lnTo>
                  <a:lnTo>
                    <a:pt x="499616" y="76014"/>
                  </a:lnTo>
                  <a:lnTo>
                    <a:pt x="446875" y="257175"/>
                  </a:lnTo>
                  <a:lnTo>
                    <a:pt x="421760" y="257175"/>
                  </a:lnTo>
                  <a:lnTo>
                    <a:pt x="377726" y="119881"/>
                  </a:lnTo>
                  <a:lnTo>
                    <a:pt x="334863" y="257175"/>
                  </a:lnTo>
                  <a:lnTo>
                    <a:pt x="309748" y="257175"/>
                  </a:lnTo>
                  <a:close/>
                  <a:moveTo>
                    <a:pt x="0" y="76014"/>
                  </a:moveTo>
                  <a:lnTo>
                    <a:pt x="30807" y="76014"/>
                  </a:lnTo>
                  <a:lnTo>
                    <a:pt x="66470" y="211634"/>
                  </a:lnTo>
                  <a:lnTo>
                    <a:pt x="108663" y="76014"/>
                  </a:lnTo>
                  <a:lnTo>
                    <a:pt x="133610" y="76014"/>
                  </a:lnTo>
                  <a:lnTo>
                    <a:pt x="176640" y="214480"/>
                  </a:lnTo>
                  <a:lnTo>
                    <a:pt x="211466" y="76014"/>
                  </a:lnTo>
                  <a:lnTo>
                    <a:pt x="242441" y="76014"/>
                  </a:lnTo>
                  <a:lnTo>
                    <a:pt x="189700" y="257175"/>
                  </a:lnTo>
                  <a:lnTo>
                    <a:pt x="164585" y="257175"/>
                  </a:lnTo>
                  <a:lnTo>
                    <a:pt x="120551" y="119881"/>
                  </a:lnTo>
                  <a:lnTo>
                    <a:pt x="77688" y="257175"/>
                  </a:lnTo>
                  <a:lnTo>
                    <a:pt x="52573" y="257175"/>
                  </a:lnTo>
                  <a:close/>
                  <a:moveTo>
                    <a:pt x="2120094" y="72666"/>
                  </a:moveTo>
                  <a:cubicBezTo>
                    <a:pt x="2158380" y="72666"/>
                    <a:pt x="2177690" y="94264"/>
                    <a:pt x="2178025" y="137461"/>
                  </a:cubicBezTo>
                  <a:lnTo>
                    <a:pt x="2178025" y="257175"/>
                  </a:lnTo>
                  <a:lnTo>
                    <a:pt x="2147050" y="257175"/>
                  </a:lnTo>
                  <a:lnTo>
                    <a:pt x="2147050" y="137294"/>
                  </a:lnTo>
                  <a:cubicBezTo>
                    <a:pt x="2146938" y="124234"/>
                    <a:pt x="2143953" y="114579"/>
                    <a:pt x="2138092" y="108328"/>
                  </a:cubicBezTo>
                  <a:cubicBezTo>
                    <a:pt x="2132232" y="102077"/>
                    <a:pt x="2123107" y="98952"/>
                    <a:pt x="2110717" y="98952"/>
                  </a:cubicBezTo>
                  <a:cubicBezTo>
                    <a:pt x="2100671" y="98952"/>
                    <a:pt x="2091853" y="101631"/>
                    <a:pt x="2084263" y="106989"/>
                  </a:cubicBezTo>
                  <a:cubicBezTo>
                    <a:pt x="2076673" y="112347"/>
                    <a:pt x="2070757" y="119379"/>
                    <a:pt x="2066515" y="128085"/>
                  </a:cubicBezTo>
                  <a:lnTo>
                    <a:pt x="2066515" y="257175"/>
                  </a:lnTo>
                  <a:lnTo>
                    <a:pt x="2035541" y="257175"/>
                  </a:lnTo>
                  <a:lnTo>
                    <a:pt x="2035541" y="76014"/>
                  </a:lnTo>
                  <a:lnTo>
                    <a:pt x="2064841" y="76014"/>
                  </a:lnTo>
                  <a:lnTo>
                    <a:pt x="2065846" y="98785"/>
                  </a:lnTo>
                  <a:cubicBezTo>
                    <a:pt x="2079687" y="81372"/>
                    <a:pt x="2097769" y="72666"/>
                    <a:pt x="2120094" y="72666"/>
                  </a:cubicBezTo>
                  <a:close/>
                  <a:moveTo>
                    <a:pt x="1678241" y="72666"/>
                  </a:moveTo>
                  <a:cubicBezTo>
                    <a:pt x="1701794" y="72666"/>
                    <a:pt x="1720099" y="80423"/>
                    <a:pt x="1733159" y="95938"/>
                  </a:cubicBezTo>
                  <a:cubicBezTo>
                    <a:pt x="1746219" y="111454"/>
                    <a:pt x="1752749" y="133666"/>
                    <a:pt x="1752749" y="162576"/>
                  </a:cubicBezTo>
                  <a:lnTo>
                    <a:pt x="1752749" y="175468"/>
                  </a:lnTo>
                  <a:lnTo>
                    <a:pt x="1630021" y="175468"/>
                  </a:lnTo>
                  <a:cubicBezTo>
                    <a:pt x="1630468" y="193328"/>
                    <a:pt x="1635686" y="207755"/>
                    <a:pt x="1645676" y="218749"/>
                  </a:cubicBezTo>
                  <a:cubicBezTo>
                    <a:pt x="1655666" y="229744"/>
                    <a:pt x="1668363" y="235241"/>
                    <a:pt x="1683767" y="235241"/>
                  </a:cubicBezTo>
                  <a:cubicBezTo>
                    <a:pt x="1694706" y="235241"/>
                    <a:pt x="1703970" y="233009"/>
                    <a:pt x="1711560" y="228544"/>
                  </a:cubicBezTo>
                  <a:cubicBezTo>
                    <a:pt x="1719151" y="224079"/>
                    <a:pt x="1725792" y="218163"/>
                    <a:pt x="1731485" y="210796"/>
                  </a:cubicBezTo>
                  <a:lnTo>
                    <a:pt x="1750405" y="225530"/>
                  </a:lnTo>
                  <a:cubicBezTo>
                    <a:pt x="1735224" y="248859"/>
                    <a:pt x="1712453" y="260524"/>
                    <a:pt x="1682092" y="260524"/>
                  </a:cubicBezTo>
                  <a:cubicBezTo>
                    <a:pt x="1657536" y="260524"/>
                    <a:pt x="1637556" y="252459"/>
                    <a:pt x="1622152" y="236330"/>
                  </a:cubicBezTo>
                  <a:cubicBezTo>
                    <a:pt x="1606748" y="220201"/>
                    <a:pt x="1599046" y="198630"/>
                    <a:pt x="1599046" y="171617"/>
                  </a:cubicBezTo>
                  <a:lnTo>
                    <a:pt x="1599046" y="165925"/>
                  </a:lnTo>
                  <a:cubicBezTo>
                    <a:pt x="1599046" y="147954"/>
                    <a:pt x="1602479" y="131908"/>
                    <a:pt x="1609343" y="117788"/>
                  </a:cubicBezTo>
                  <a:cubicBezTo>
                    <a:pt x="1616208" y="103668"/>
                    <a:pt x="1625807" y="92618"/>
                    <a:pt x="1638142" y="84637"/>
                  </a:cubicBezTo>
                  <a:cubicBezTo>
                    <a:pt x="1650476" y="76656"/>
                    <a:pt x="1663842" y="72666"/>
                    <a:pt x="1678241" y="72666"/>
                  </a:cubicBezTo>
                  <a:close/>
                  <a:moveTo>
                    <a:pt x="1129624" y="72666"/>
                  </a:moveTo>
                  <a:cubicBezTo>
                    <a:pt x="1150162" y="72666"/>
                    <a:pt x="1166822" y="77968"/>
                    <a:pt x="1179602" y="88572"/>
                  </a:cubicBezTo>
                  <a:cubicBezTo>
                    <a:pt x="1192383" y="99175"/>
                    <a:pt x="1198773" y="112737"/>
                    <a:pt x="1198773" y="129257"/>
                  </a:cubicBezTo>
                  <a:lnTo>
                    <a:pt x="1167631" y="129257"/>
                  </a:lnTo>
                  <a:cubicBezTo>
                    <a:pt x="1167631" y="120774"/>
                    <a:pt x="1164031" y="113463"/>
                    <a:pt x="1156831" y="107324"/>
                  </a:cubicBezTo>
                  <a:cubicBezTo>
                    <a:pt x="1149632" y="101185"/>
                    <a:pt x="1140563" y="98115"/>
                    <a:pt x="1129624" y="98115"/>
                  </a:cubicBezTo>
                  <a:cubicBezTo>
                    <a:pt x="1118350" y="98115"/>
                    <a:pt x="1109532" y="100571"/>
                    <a:pt x="1103170" y="105482"/>
                  </a:cubicBezTo>
                  <a:cubicBezTo>
                    <a:pt x="1096807" y="110393"/>
                    <a:pt x="1093626" y="116811"/>
                    <a:pt x="1093626" y="124737"/>
                  </a:cubicBezTo>
                  <a:cubicBezTo>
                    <a:pt x="1093626" y="132215"/>
                    <a:pt x="1096584" y="137852"/>
                    <a:pt x="1102500" y="141647"/>
                  </a:cubicBezTo>
                  <a:cubicBezTo>
                    <a:pt x="1108416" y="145442"/>
                    <a:pt x="1119104" y="149070"/>
                    <a:pt x="1134563" y="152530"/>
                  </a:cubicBezTo>
                  <a:cubicBezTo>
                    <a:pt x="1150023" y="155990"/>
                    <a:pt x="1162552" y="160120"/>
                    <a:pt x="1172151" y="164920"/>
                  </a:cubicBezTo>
                  <a:cubicBezTo>
                    <a:pt x="1181751" y="169720"/>
                    <a:pt x="1188867" y="175496"/>
                    <a:pt x="1193499" y="182249"/>
                  </a:cubicBezTo>
                  <a:cubicBezTo>
                    <a:pt x="1198131" y="189002"/>
                    <a:pt x="1200447" y="197234"/>
                    <a:pt x="1200447" y="206945"/>
                  </a:cubicBezTo>
                  <a:cubicBezTo>
                    <a:pt x="1200447" y="223131"/>
                    <a:pt x="1193973" y="236107"/>
                    <a:pt x="1181025" y="245873"/>
                  </a:cubicBezTo>
                  <a:cubicBezTo>
                    <a:pt x="1168077" y="255640"/>
                    <a:pt x="1151278" y="260524"/>
                    <a:pt x="1130628" y="260524"/>
                  </a:cubicBezTo>
                  <a:cubicBezTo>
                    <a:pt x="1116118" y="260524"/>
                    <a:pt x="1103281" y="257956"/>
                    <a:pt x="1092119" y="252822"/>
                  </a:cubicBezTo>
                  <a:cubicBezTo>
                    <a:pt x="1080957" y="247687"/>
                    <a:pt x="1072223" y="240516"/>
                    <a:pt x="1065916" y="231307"/>
                  </a:cubicBezTo>
                  <a:cubicBezTo>
                    <a:pt x="1059610" y="222098"/>
                    <a:pt x="1056456" y="212136"/>
                    <a:pt x="1056456" y="201420"/>
                  </a:cubicBezTo>
                  <a:lnTo>
                    <a:pt x="1087431" y="201420"/>
                  </a:lnTo>
                  <a:cubicBezTo>
                    <a:pt x="1087989" y="211801"/>
                    <a:pt x="1092147" y="220033"/>
                    <a:pt x="1099905" y="226116"/>
                  </a:cubicBezTo>
                  <a:cubicBezTo>
                    <a:pt x="1107662" y="232200"/>
                    <a:pt x="1117904" y="235241"/>
                    <a:pt x="1130628" y="235241"/>
                  </a:cubicBezTo>
                  <a:cubicBezTo>
                    <a:pt x="1142349" y="235241"/>
                    <a:pt x="1151753" y="232869"/>
                    <a:pt x="1158841" y="228126"/>
                  </a:cubicBezTo>
                  <a:cubicBezTo>
                    <a:pt x="1165929" y="223382"/>
                    <a:pt x="1169473" y="217047"/>
                    <a:pt x="1169473" y="209122"/>
                  </a:cubicBezTo>
                  <a:cubicBezTo>
                    <a:pt x="1169473" y="200751"/>
                    <a:pt x="1166319" y="194249"/>
                    <a:pt x="1160013" y="189616"/>
                  </a:cubicBezTo>
                  <a:cubicBezTo>
                    <a:pt x="1153706" y="184984"/>
                    <a:pt x="1142711" y="180994"/>
                    <a:pt x="1127029" y="177645"/>
                  </a:cubicBezTo>
                  <a:cubicBezTo>
                    <a:pt x="1111346" y="174296"/>
                    <a:pt x="1098900" y="170278"/>
                    <a:pt x="1089691" y="165590"/>
                  </a:cubicBezTo>
                  <a:cubicBezTo>
                    <a:pt x="1080483" y="160902"/>
                    <a:pt x="1073674" y="155321"/>
                    <a:pt x="1069265" y="148847"/>
                  </a:cubicBezTo>
                  <a:cubicBezTo>
                    <a:pt x="1064856" y="142373"/>
                    <a:pt x="1062651" y="134671"/>
                    <a:pt x="1062651" y="125741"/>
                  </a:cubicBezTo>
                  <a:cubicBezTo>
                    <a:pt x="1062651" y="110896"/>
                    <a:pt x="1068930" y="98338"/>
                    <a:pt x="1081487" y="88069"/>
                  </a:cubicBezTo>
                  <a:cubicBezTo>
                    <a:pt x="1094045" y="77800"/>
                    <a:pt x="1110090" y="72666"/>
                    <a:pt x="1129624" y="72666"/>
                  </a:cubicBezTo>
                  <a:close/>
                  <a:moveTo>
                    <a:pt x="942472" y="35831"/>
                  </a:moveTo>
                  <a:cubicBezTo>
                    <a:pt x="928855" y="35831"/>
                    <a:pt x="917916" y="41049"/>
                    <a:pt x="909656" y="51485"/>
                  </a:cubicBezTo>
                  <a:cubicBezTo>
                    <a:pt x="901396" y="61922"/>
                    <a:pt x="897266" y="75679"/>
                    <a:pt x="897266" y="92757"/>
                  </a:cubicBezTo>
                  <a:cubicBezTo>
                    <a:pt x="897266" y="109389"/>
                    <a:pt x="901256" y="123090"/>
                    <a:pt x="909237" y="133862"/>
                  </a:cubicBezTo>
                  <a:cubicBezTo>
                    <a:pt x="917218" y="144633"/>
                    <a:pt x="927906" y="150019"/>
                    <a:pt x="941300" y="150019"/>
                  </a:cubicBezTo>
                  <a:cubicBezTo>
                    <a:pt x="951681" y="150019"/>
                    <a:pt x="961253" y="146838"/>
                    <a:pt x="970015" y="140475"/>
                  </a:cubicBezTo>
                  <a:cubicBezTo>
                    <a:pt x="978777" y="134113"/>
                    <a:pt x="985168" y="126243"/>
                    <a:pt x="989186" y="116867"/>
                  </a:cubicBezTo>
                  <a:lnTo>
                    <a:pt x="989186" y="104477"/>
                  </a:lnTo>
                  <a:cubicBezTo>
                    <a:pt x="989186" y="84163"/>
                    <a:pt x="984777" y="67643"/>
                    <a:pt x="975959" y="54918"/>
                  </a:cubicBezTo>
                  <a:cubicBezTo>
                    <a:pt x="967141" y="42193"/>
                    <a:pt x="955979" y="35831"/>
                    <a:pt x="942472" y="35831"/>
                  </a:cubicBezTo>
                  <a:close/>
                  <a:moveTo>
                    <a:pt x="1349108" y="10046"/>
                  </a:moveTo>
                  <a:cubicBezTo>
                    <a:pt x="1355136" y="10046"/>
                    <a:pt x="1359712" y="11776"/>
                    <a:pt x="1362837" y="15237"/>
                  </a:cubicBezTo>
                  <a:cubicBezTo>
                    <a:pt x="1365963" y="18697"/>
                    <a:pt x="1367526" y="22938"/>
                    <a:pt x="1367526" y="27961"/>
                  </a:cubicBezTo>
                  <a:cubicBezTo>
                    <a:pt x="1367526" y="32984"/>
                    <a:pt x="1365963" y="37170"/>
                    <a:pt x="1362837" y="40519"/>
                  </a:cubicBezTo>
                  <a:cubicBezTo>
                    <a:pt x="1359712" y="43867"/>
                    <a:pt x="1355136" y="45542"/>
                    <a:pt x="1349108" y="45542"/>
                  </a:cubicBezTo>
                  <a:cubicBezTo>
                    <a:pt x="1343081" y="45542"/>
                    <a:pt x="1338532" y="43867"/>
                    <a:pt x="1335462" y="40519"/>
                  </a:cubicBezTo>
                  <a:cubicBezTo>
                    <a:pt x="1332393" y="37170"/>
                    <a:pt x="1330858" y="32984"/>
                    <a:pt x="1330858" y="27961"/>
                  </a:cubicBezTo>
                  <a:cubicBezTo>
                    <a:pt x="1330858" y="22938"/>
                    <a:pt x="1332393" y="18697"/>
                    <a:pt x="1335462" y="15237"/>
                  </a:cubicBezTo>
                  <a:cubicBezTo>
                    <a:pt x="1338532" y="11776"/>
                    <a:pt x="1343081" y="10046"/>
                    <a:pt x="1349108" y="10046"/>
                  </a:cubicBezTo>
                  <a:close/>
                  <a:moveTo>
                    <a:pt x="942305" y="10046"/>
                  </a:moveTo>
                  <a:cubicBezTo>
                    <a:pt x="966415" y="10046"/>
                    <a:pt x="985419" y="19060"/>
                    <a:pt x="999316" y="37086"/>
                  </a:cubicBezTo>
                  <a:cubicBezTo>
                    <a:pt x="1013212" y="55113"/>
                    <a:pt x="1020161" y="79698"/>
                    <a:pt x="1020161" y="110840"/>
                  </a:cubicBezTo>
                  <a:lnTo>
                    <a:pt x="1020161" y="119881"/>
                  </a:lnTo>
                  <a:cubicBezTo>
                    <a:pt x="1020161" y="167320"/>
                    <a:pt x="1010785" y="201950"/>
                    <a:pt x="992032" y="223772"/>
                  </a:cubicBezTo>
                  <a:cubicBezTo>
                    <a:pt x="973280" y="245594"/>
                    <a:pt x="944984" y="256784"/>
                    <a:pt x="907144" y="257342"/>
                  </a:cubicBezTo>
                  <a:lnTo>
                    <a:pt x="901117" y="257342"/>
                  </a:lnTo>
                  <a:lnTo>
                    <a:pt x="901117" y="231056"/>
                  </a:lnTo>
                  <a:lnTo>
                    <a:pt x="907647" y="231056"/>
                  </a:lnTo>
                  <a:cubicBezTo>
                    <a:pt x="933208" y="230611"/>
                    <a:pt x="952853" y="223956"/>
                    <a:pt x="966583" y="211089"/>
                  </a:cubicBezTo>
                  <a:cubicBezTo>
                    <a:pt x="980312" y="198223"/>
                    <a:pt x="987791" y="177866"/>
                    <a:pt x="989018" y="150019"/>
                  </a:cubicBezTo>
                  <a:cubicBezTo>
                    <a:pt x="982545" y="157721"/>
                    <a:pt x="974815" y="163916"/>
                    <a:pt x="965829" y="168604"/>
                  </a:cubicBezTo>
                  <a:cubicBezTo>
                    <a:pt x="956844" y="173292"/>
                    <a:pt x="946993" y="175636"/>
                    <a:pt x="936278" y="175636"/>
                  </a:cubicBezTo>
                  <a:cubicBezTo>
                    <a:pt x="922213" y="175636"/>
                    <a:pt x="909963" y="172176"/>
                    <a:pt x="899526" y="165255"/>
                  </a:cubicBezTo>
                  <a:cubicBezTo>
                    <a:pt x="889090" y="158335"/>
                    <a:pt x="881025" y="148596"/>
                    <a:pt x="875332" y="136038"/>
                  </a:cubicBezTo>
                  <a:cubicBezTo>
                    <a:pt x="869640" y="123481"/>
                    <a:pt x="866793" y="109612"/>
                    <a:pt x="866793" y="94431"/>
                  </a:cubicBezTo>
                  <a:cubicBezTo>
                    <a:pt x="866793" y="78135"/>
                    <a:pt x="869891" y="63457"/>
                    <a:pt x="876086" y="50397"/>
                  </a:cubicBezTo>
                  <a:cubicBezTo>
                    <a:pt x="882281" y="37338"/>
                    <a:pt x="891071" y="27347"/>
                    <a:pt x="902456" y="20427"/>
                  </a:cubicBezTo>
                  <a:cubicBezTo>
                    <a:pt x="913842" y="13506"/>
                    <a:pt x="927125" y="10046"/>
                    <a:pt x="942305" y="10046"/>
                  </a:cubicBezTo>
                  <a:close/>
                  <a:moveTo>
                    <a:pt x="1530771" y="0"/>
                  </a:moveTo>
                  <a:lnTo>
                    <a:pt x="1561746" y="0"/>
                  </a:lnTo>
                  <a:lnTo>
                    <a:pt x="1561746" y="257175"/>
                  </a:lnTo>
                  <a:lnTo>
                    <a:pt x="1533283" y="257175"/>
                  </a:lnTo>
                  <a:lnTo>
                    <a:pt x="1531776" y="237753"/>
                  </a:lnTo>
                  <a:cubicBezTo>
                    <a:pt x="1519386" y="252933"/>
                    <a:pt x="1502141" y="260524"/>
                    <a:pt x="1480040" y="260524"/>
                  </a:cubicBezTo>
                  <a:cubicBezTo>
                    <a:pt x="1459055" y="260524"/>
                    <a:pt x="1441949" y="251929"/>
                    <a:pt x="1428722" y="234739"/>
                  </a:cubicBezTo>
                  <a:cubicBezTo>
                    <a:pt x="1415495" y="217549"/>
                    <a:pt x="1408881" y="195114"/>
                    <a:pt x="1408881" y="167432"/>
                  </a:cubicBezTo>
                  <a:lnTo>
                    <a:pt x="1408881" y="165088"/>
                  </a:lnTo>
                  <a:cubicBezTo>
                    <a:pt x="1408881" y="137294"/>
                    <a:pt x="1415467" y="114942"/>
                    <a:pt x="1428638" y="98031"/>
                  </a:cubicBezTo>
                  <a:cubicBezTo>
                    <a:pt x="1441809" y="81121"/>
                    <a:pt x="1459055" y="72666"/>
                    <a:pt x="1480375" y="72666"/>
                  </a:cubicBezTo>
                  <a:cubicBezTo>
                    <a:pt x="1501583" y="72666"/>
                    <a:pt x="1518381" y="79921"/>
                    <a:pt x="1530771" y="94431"/>
                  </a:cubicBezTo>
                  <a:close/>
                  <a:moveTo>
                    <a:pt x="1247645" y="0"/>
                  </a:moveTo>
                  <a:lnTo>
                    <a:pt x="1278619" y="0"/>
                  </a:lnTo>
                  <a:lnTo>
                    <a:pt x="1278619" y="257175"/>
                  </a:lnTo>
                  <a:lnTo>
                    <a:pt x="1247645" y="257175"/>
                  </a:lnTo>
                  <a:close/>
                </a:path>
              </a:pathLst>
            </a:custGeom>
            <a:solidFill>
              <a:srgbClr val="BFBFB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700"/>
                <a:buFont typeface="Arial"/>
                <a:buNone/>
              </a:pPr>
              <a:r>
                <a:t/>
              </a:r>
              <a:endParaRPr b="0" i="0" sz="2700" u="none" cap="none" strike="noStrike">
                <a:solidFill>
                  <a:srgbClr val="BFBFBF"/>
                </a:solidFill>
                <a:latin typeface="Oi"/>
                <a:ea typeface="Oi"/>
                <a:cs typeface="Oi"/>
                <a:sym typeface="Oi"/>
              </a:endParaRPr>
            </a:p>
          </p:txBody>
        </p:sp>
        <p:sp>
          <p:nvSpPr>
            <p:cNvPr id="23" name="Google Shape;23;p19"/>
            <p:cNvSpPr/>
            <p:nvPr/>
          </p:nvSpPr>
          <p:spPr>
            <a:xfrm>
              <a:off x="-2202100" y="-2224223"/>
              <a:ext cx="16596200" cy="1128432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Oi"/>
                <a:ea typeface="Oi"/>
                <a:cs typeface="Oi"/>
                <a:sym typeface="Oi"/>
              </a:endParaRPr>
            </a:p>
          </p:txBody>
        </p:sp>
      </p:gr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22.png"/><Relationship Id="rId6" Type="http://schemas.openxmlformats.org/officeDocument/2006/relationships/image" Target="../media/image19.png"/><Relationship Id="rId7" Type="http://schemas.openxmlformats.org/officeDocument/2006/relationships/image" Target="../media/image18.png"/><Relationship Id="rId8"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1.png"/><Relationship Id="rId6"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id="63" name="Google Shape;63;p1"/>
          <p:cNvPicPr preferRelativeResize="0"/>
          <p:nvPr/>
        </p:nvPicPr>
        <p:blipFill rotWithShape="1">
          <a:blip r:embed="rId3">
            <a:alphaModFix/>
          </a:blip>
          <a:srcRect b="0" l="0" r="0" t="0"/>
          <a:stretch/>
        </p:blipFill>
        <p:spPr>
          <a:xfrm>
            <a:off x="0" y="332075"/>
            <a:ext cx="12192000" cy="6858001"/>
          </a:xfrm>
          <a:prstGeom prst="rect">
            <a:avLst/>
          </a:prstGeom>
          <a:noFill/>
          <a:ln>
            <a:noFill/>
          </a:ln>
        </p:spPr>
      </p:pic>
      <p:sp>
        <p:nvSpPr>
          <p:cNvPr id="64" name="Google Shape;64;p1"/>
          <p:cNvSpPr txBox="1"/>
          <p:nvPr/>
        </p:nvSpPr>
        <p:spPr>
          <a:xfrm>
            <a:off x="1510975" y="1763225"/>
            <a:ext cx="4457700" cy="2770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b="1" lang="en-US" sz="4500">
                <a:solidFill>
                  <a:srgbClr val="454657"/>
                </a:solidFill>
                <a:latin typeface="Outfit"/>
                <a:ea typeface="Outfit"/>
                <a:cs typeface="Outfit"/>
                <a:sym typeface="Outfit"/>
              </a:rPr>
              <a:t>Lesson 3: CSS box model &amp; position</a:t>
            </a:r>
            <a:endParaRPr b="1" sz="4500">
              <a:solidFill>
                <a:srgbClr val="4D5C61"/>
              </a:solidFill>
              <a:latin typeface="Outfit"/>
              <a:ea typeface="Outfit"/>
              <a:cs typeface="Outfit"/>
              <a:sym typeface="Outfit"/>
            </a:endParaRPr>
          </a:p>
          <a:p>
            <a:pPr indent="0" lvl="0" marL="0" marR="0" rtl="0" algn="l">
              <a:lnSpc>
                <a:spcPct val="100000"/>
              </a:lnSpc>
              <a:spcBef>
                <a:spcPts val="0"/>
              </a:spcBef>
              <a:spcAft>
                <a:spcPts val="0"/>
              </a:spcAft>
              <a:buClr>
                <a:schemeClr val="dk1"/>
              </a:buClr>
              <a:buSzPts val="1100"/>
              <a:buFont typeface="Arial"/>
              <a:buNone/>
            </a:pPr>
            <a:r>
              <a:t/>
            </a:r>
            <a:endParaRPr b="1" sz="4500">
              <a:solidFill>
                <a:srgbClr val="454657"/>
              </a:solidFill>
              <a:latin typeface="Outfit"/>
              <a:ea typeface="Outfit"/>
              <a:cs typeface="Outfit"/>
              <a:sym typeface="Outfit"/>
            </a:endParaRPr>
          </a:p>
        </p:txBody>
      </p:sp>
      <p:pic>
        <p:nvPicPr>
          <p:cNvPr id="65" name="Google Shape;65;p1"/>
          <p:cNvPicPr preferRelativeResize="0"/>
          <p:nvPr/>
        </p:nvPicPr>
        <p:blipFill rotWithShape="1">
          <a:blip r:embed="rId4">
            <a:alphaModFix/>
          </a:blip>
          <a:srcRect b="0" l="0" r="0" t="0"/>
          <a:stretch/>
        </p:blipFill>
        <p:spPr>
          <a:xfrm>
            <a:off x="4723872" y="914400"/>
            <a:ext cx="7445124" cy="5029200"/>
          </a:xfrm>
          <a:prstGeom prst="rect">
            <a:avLst/>
          </a:prstGeom>
          <a:noFill/>
          <a:ln>
            <a:noFill/>
          </a:ln>
        </p:spPr>
      </p:pic>
      <p:pic>
        <p:nvPicPr>
          <p:cNvPr id="66" name="Google Shape;66;p1"/>
          <p:cNvPicPr preferRelativeResize="0"/>
          <p:nvPr/>
        </p:nvPicPr>
        <p:blipFill rotWithShape="1">
          <a:blip r:embed="rId5">
            <a:alphaModFix/>
          </a:blip>
          <a:srcRect b="0" l="0" r="0" t="0"/>
          <a:stretch/>
        </p:blipFill>
        <p:spPr>
          <a:xfrm>
            <a:off x="304800" y="228600"/>
            <a:ext cx="1143000" cy="821245"/>
          </a:xfrm>
          <a:prstGeom prst="rect">
            <a:avLst/>
          </a:prstGeom>
          <a:noFill/>
          <a:ln>
            <a:noFill/>
          </a:ln>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g2649e59b8b1_0_83"/>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73" name="Google Shape;173;g2649e59b8b1_0_83"/>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74" name="Google Shape;174;g2649e59b8b1_0_83"/>
          <p:cNvGrpSpPr/>
          <p:nvPr/>
        </p:nvGrpSpPr>
        <p:grpSpPr>
          <a:xfrm>
            <a:off x="2141933" y="1571215"/>
            <a:ext cx="802345" cy="718650"/>
            <a:chOff x="3266480" y="1084626"/>
            <a:chExt cx="1122946" cy="958200"/>
          </a:xfrm>
        </p:grpSpPr>
        <p:sp>
          <p:nvSpPr>
            <p:cNvPr id="175" name="Google Shape;175;g2649e59b8b1_0_83"/>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76" name="Google Shape;176;g2649e59b8b1_0_83"/>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77" name="Google Shape;177;g2649e59b8b1_0_83"/>
          <p:cNvSpPr txBox="1"/>
          <p:nvPr/>
        </p:nvSpPr>
        <p:spPr>
          <a:xfrm>
            <a:off x="1447800" y="1049850"/>
            <a:ext cx="6269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2. Kích thước thật của một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457200" rtl="0" algn="l">
              <a:spcBef>
                <a:spcPts val="0"/>
              </a:spcBef>
              <a:spcAft>
                <a:spcPts val="0"/>
              </a:spcAft>
              <a:buClr>
                <a:schemeClr val="dk1"/>
              </a:buClr>
              <a:buSzPts val="1100"/>
              <a:buFont typeface="Arial"/>
              <a:buNone/>
            </a:pPr>
            <a:r>
              <a:t/>
            </a:r>
            <a:endParaRPr b="1" sz="3000">
              <a:solidFill>
                <a:srgbClr val="454657"/>
              </a:solidFill>
              <a:latin typeface="Outfit"/>
              <a:ea typeface="Outfit"/>
              <a:cs typeface="Outfit"/>
              <a:sym typeface="Outfit"/>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78" name="Google Shape;178;g2649e59b8b1_0_83"/>
          <p:cNvSpPr txBox="1"/>
          <p:nvPr/>
        </p:nvSpPr>
        <p:spPr>
          <a:xfrm>
            <a:off x="1447800" y="1858175"/>
            <a:ext cx="744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454657"/>
                </a:solidFill>
                <a:latin typeface="Lexend"/>
                <a:ea typeface="Lexend"/>
                <a:cs typeface="Lexend"/>
                <a:sym typeface="Lexend"/>
              </a:rPr>
              <a:t>- content-box (mặc định)</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sp>
        <p:nvSpPr>
          <p:cNvPr id="179" name="Google Shape;179;g2649e59b8b1_0_83"/>
          <p:cNvSpPr txBox="1"/>
          <p:nvPr/>
        </p:nvSpPr>
        <p:spPr>
          <a:xfrm>
            <a:off x="6598913" y="2430875"/>
            <a:ext cx="3387300" cy="3076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US" sz="1600">
                <a:solidFill>
                  <a:srgbClr val="4A86E8"/>
                </a:solidFill>
                <a:latin typeface="Lexend"/>
                <a:ea typeface="Lexend"/>
                <a:cs typeface="Lexend"/>
                <a:sym typeface="Lexend"/>
              </a:rPr>
              <a:t>Content width = 300px</a:t>
            </a:r>
            <a:endParaRPr sz="1600">
              <a:solidFill>
                <a:srgbClr val="4A86E8"/>
              </a:solidFill>
              <a:latin typeface="Lexend"/>
              <a:ea typeface="Lexend"/>
              <a:cs typeface="Lexend"/>
              <a:sym typeface="Lexend"/>
            </a:endParaRPr>
          </a:p>
          <a:p>
            <a:pPr indent="0" lvl="0" marL="0" rtl="0" algn="l">
              <a:spcBef>
                <a:spcPts val="1200"/>
              </a:spcBef>
              <a:spcAft>
                <a:spcPts val="0"/>
              </a:spcAft>
              <a:buNone/>
            </a:pPr>
            <a:r>
              <a:rPr lang="en-US" sz="1600">
                <a:solidFill>
                  <a:srgbClr val="4A86E8"/>
                </a:solidFill>
                <a:latin typeface="Lexend"/>
                <a:ea typeface="Lexend"/>
                <a:cs typeface="Lexend"/>
                <a:sym typeface="Lexend"/>
              </a:rPr>
              <a:t>=&gt; </a:t>
            </a:r>
            <a:r>
              <a:rPr lang="en-US" sz="1600">
                <a:solidFill>
                  <a:srgbClr val="FF0000"/>
                </a:solidFill>
                <a:latin typeface="Lexend"/>
                <a:ea typeface="Lexend"/>
                <a:cs typeface="Lexend"/>
                <a:sym typeface="Lexend"/>
              </a:rPr>
              <a:t>Box width = 300 + 5*2 + 10*2</a:t>
            </a:r>
            <a:endParaRPr sz="1600">
              <a:solidFill>
                <a:srgbClr val="FF0000"/>
              </a:solidFill>
              <a:latin typeface="Lexend"/>
              <a:ea typeface="Lexend"/>
              <a:cs typeface="Lexend"/>
              <a:sym typeface="Lexend"/>
            </a:endParaRPr>
          </a:p>
          <a:p>
            <a:pPr indent="0" lvl="0" marL="0" rtl="0" algn="l">
              <a:spcBef>
                <a:spcPts val="1200"/>
              </a:spcBef>
              <a:spcAft>
                <a:spcPts val="0"/>
              </a:spcAft>
              <a:buNone/>
            </a:pPr>
            <a:r>
              <a:rPr lang="en-US" sz="1600">
                <a:solidFill>
                  <a:srgbClr val="FF0000"/>
                </a:solidFill>
                <a:latin typeface="Lexend"/>
                <a:ea typeface="Lexend"/>
                <a:cs typeface="Lexend"/>
                <a:sym typeface="Lexend"/>
              </a:rPr>
              <a:t>			=	330px</a:t>
            </a:r>
            <a:endParaRPr sz="1600">
              <a:solidFill>
                <a:srgbClr val="4A86E8"/>
              </a:solidFill>
              <a:latin typeface="Lexend"/>
              <a:ea typeface="Lexend"/>
              <a:cs typeface="Lexend"/>
              <a:sym typeface="Lexend"/>
            </a:endParaRPr>
          </a:p>
          <a:p>
            <a:pPr indent="0" lvl="0" marL="0" rtl="0" algn="l">
              <a:spcBef>
                <a:spcPts val="1200"/>
              </a:spcBef>
              <a:spcAft>
                <a:spcPts val="0"/>
              </a:spcAft>
              <a:buNone/>
            </a:pPr>
            <a:r>
              <a:rPr lang="en-US" sz="1600">
                <a:solidFill>
                  <a:srgbClr val="4A86E8"/>
                </a:solidFill>
                <a:latin typeface="Lexend"/>
                <a:ea typeface="Lexend"/>
                <a:cs typeface="Lexend"/>
                <a:sym typeface="Lexend"/>
              </a:rPr>
              <a:t>Content height = 200px</a:t>
            </a:r>
            <a:endParaRPr sz="1600">
              <a:solidFill>
                <a:srgbClr val="4A86E8"/>
              </a:solidFill>
              <a:latin typeface="Lexend"/>
              <a:ea typeface="Lexend"/>
              <a:cs typeface="Lexend"/>
              <a:sym typeface="Lexend"/>
            </a:endParaRPr>
          </a:p>
          <a:p>
            <a:pPr indent="0" lvl="0" marL="0" rtl="0" algn="l">
              <a:spcBef>
                <a:spcPts val="1200"/>
              </a:spcBef>
              <a:spcAft>
                <a:spcPts val="0"/>
              </a:spcAft>
              <a:buNone/>
            </a:pPr>
            <a:r>
              <a:rPr lang="en-US" sz="1600">
                <a:solidFill>
                  <a:srgbClr val="4A86E8"/>
                </a:solidFill>
                <a:latin typeface="Lexend"/>
                <a:ea typeface="Lexend"/>
                <a:cs typeface="Lexend"/>
                <a:sym typeface="Lexend"/>
              </a:rPr>
              <a:t>=&gt; </a:t>
            </a:r>
            <a:r>
              <a:rPr lang="en-US" sz="1600">
                <a:solidFill>
                  <a:srgbClr val="FF0000"/>
                </a:solidFill>
                <a:latin typeface="Lexend"/>
                <a:ea typeface="Lexend"/>
                <a:cs typeface="Lexend"/>
                <a:sym typeface="Lexend"/>
              </a:rPr>
              <a:t>Box height = 200 + 5*2 + 10*2</a:t>
            </a:r>
            <a:endParaRPr sz="1600">
              <a:solidFill>
                <a:srgbClr val="FF0000"/>
              </a:solidFill>
              <a:latin typeface="Lexend"/>
              <a:ea typeface="Lexend"/>
              <a:cs typeface="Lexend"/>
              <a:sym typeface="Lexend"/>
            </a:endParaRPr>
          </a:p>
          <a:p>
            <a:pPr indent="0" lvl="0" marL="0" rtl="0" algn="l">
              <a:spcBef>
                <a:spcPts val="1200"/>
              </a:spcBef>
              <a:spcAft>
                <a:spcPts val="1200"/>
              </a:spcAft>
              <a:buNone/>
            </a:pPr>
            <a:r>
              <a:rPr lang="en-US" sz="1600">
                <a:solidFill>
                  <a:srgbClr val="FF0000"/>
                </a:solidFill>
                <a:latin typeface="Lexend"/>
                <a:ea typeface="Lexend"/>
                <a:cs typeface="Lexend"/>
                <a:sym typeface="Lexend"/>
              </a:rPr>
              <a:t>			= 230px</a:t>
            </a:r>
            <a:endParaRPr sz="1600">
              <a:solidFill>
                <a:srgbClr val="FF0000"/>
              </a:solidFill>
              <a:latin typeface="Lexend"/>
              <a:ea typeface="Lexend"/>
              <a:cs typeface="Lexend"/>
              <a:sym typeface="Lexend"/>
            </a:endParaRPr>
          </a:p>
        </p:txBody>
      </p:sp>
      <p:pic>
        <p:nvPicPr>
          <p:cNvPr id="180" name="Google Shape;180;g2649e59b8b1_0_83"/>
          <p:cNvPicPr preferRelativeResize="0"/>
          <p:nvPr/>
        </p:nvPicPr>
        <p:blipFill>
          <a:blip r:embed="rId5">
            <a:alphaModFix/>
          </a:blip>
          <a:stretch>
            <a:fillRect/>
          </a:stretch>
        </p:blipFill>
        <p:spPr>
          <a:xfrm>
            <a:off x="2205788" y="2518088"/>
            <a:ext cx="4140000" cy="290176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500"/>
                                        <p:tgtEl>
                                          <p:spTgt spid="1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g2649e59b8b1_0_95"/>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86" name="Google Shape;186;g2649e59b8b1_0_95"/>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87" name="Google Shape;187;g2649e59b8b1_0_95"/>
          <p:cNvGrpSpPr/>
          <p:nvPr/>
        </p:nvGrpSpPr>
        <p:grpSpPr>
          <a:xfrm>
            <a:off x="2141933" y="1571215"/>
            <a:ext cx="802345" cy="718650"/>
            <a:chOff x="3266480" y="1084626"/>
            <a:chExt cx="1122946" cy="958200"/>
          </a:xfrm>
        </p:grpSpPr>
        <p:sp>
          <p:nvSpPr>
            <p:cNvPr id="188" name="Google Shape;188;g2649e59b8b1_0_95"/>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89" name="Google Shape;189;g2649e59b8b1_0_95"/>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90" name="Google Shape;190;g2649e59b8b1_0_95"/>
          <p:cNvSpPr txBox="1"/>
          <p:nvPr/>
        </p:nvSpPr>
        <p:spPr>
          <a:xfrm>
            <a:off x="1447800" y="1049850"/>
            <a:ext cx="6269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2. Kích thước thật của một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457200" rtl="0" algn="l">
              <a:spcBef>
                <a:spcPts val="0"/>
              </a:spcBef>
              <a:spcAft>
                <a:spcPts val="0"/>
              </a:spcAft>
              <a:buClr>
                <a:schemeClr val="dk1"/>
              </a:buClr>
              <a:buSzPts val="1100"/>
              <a:buFont typeface="Arial"/>
              <a:buNone/>
            </a:pPr>
            <a:r>
              <a:t/>
            </a:r>
            <a:endParaRPr b="1" sz="3000">
              <a:solidFill>
                <a:srgbClr val="454657"/>
              </a:solidFill>
              <a:latin typeface="Outfit"/>
              <a:ea typeface="Outfit"/>
              <a:cs typeface="Outfit"/>
              <a:sym typeface="Outfit"/>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91" name="Google Shape;191;g2649e59b8b1_0_95"/>
          <p:cNvSpPr txBox="1"/>
          <p:nvPr/>
        </p:nvSpPr>
        <p:spPr>
          <a:xfrm>
            <a:off x="1447800" y="1858175"/>
            <a:ext cx="744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border-box</a:t>
            </a:r>
            <a:endParaRPr sz="1200">
              <a:solidFill>
                <a:srgbClr val="454657"/>
              </a:solidFill>
              <a:latin typeface="Lexend"/>
              <a:ea typeface="Lexend"/>
              <a:cs typeface="Lexend"/>
              <a:sym typeface="Lexend"/>
            </a:endParaRPr>
          </a:p>
          <a:p>
            <a:pPr indent="0" lvl="0" marL="0" rtl="0" algn="l">
              <a:spcBef>
                <a:spcPts val="0"/>
              </a:spcBef>
              <a:spcAft>
                <a:spcPts val="0"/>
              </a:spcAft>
              <a:buNone/>
            </a:pPr>
            <a:r>
              <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sp>
        <p:nvSpPr>
          <p:cNvPr id="192" name="Google Shape;192;g2649e59b8b1_0_95"/>
          <p:cNvSpPr txBox="1"/>
          <p:nvPr/>
        </p:nvSpPr>
        <p:spPr>
          <a:xfrm>
            <a:off x="6228850" y="2371100"/>
            <a:ext cx="4127400" cy="3076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US" sz="1600">
                <a:solidFill>
                  <a:srgbClr val="4A86E8"/>
                </a:solidFill>
                <a:latin typeface="Lexend"/>
                <a:ea typeface="Lexend"/>
                <a:cs typeface="Lexend"/>
                <a:sym typeface="Lexend"/>
              </a:rPr>
              <a:t>Box width = 300px</a:t>
            </a:r>
            <a:endParaRPr sz="1600">
              <a:solidFill>
                <a:srgbClr val="4A86E8"/>
              </a:solidFill>
              <a:latin typeface="Lexend"/>
              <a:ea typeface="Lexend"/>
              <a:cs typeface="Lexend"/>
              <a:sym typeface="Lexend"/>
            </a:endParaRPr>
          </a:p>
          <a:p>
            <a:pPr indent="0" lvl="0" marL="0" rtl="0" algn="l">
              <a:spcBef>
                <a:spcPts val="1200"/>
              </a:spcBef>
              <a:spcAft>
                <a:spcPts val="0"/>
              </a:spcAft>
              <a:buNone/>
            </a:pPr>
            <a:r>
              <a:rPr lang="en-US" sz="1600">
                <a:solidFill>
                  <a:srgbClr val="4A86E8"/>
                </a:solidFill>
                <a:latin typeface="Lexend"/>
                <a:ea typeface="Lexend"/>
                <a:cs typeface="Lexend"/>
                <a:sym typeface="Lexend"/>
              </a:rPr>
              <a:t>=&gt; </a:t>
            </a:r>
            <a:r>
              <a:rPr lang="en-US" sz="1600">
                <a:solidFill>
                  <a:srgbClr val="FF0000"/>
                </a:solidFill>
                <a:latin typeface="Lexend"/>
                <a:ea typeface="Lexend"/>
                <a:cs typeface="Lexend"/>
                <a:sym typeface="Lexend"/>
              </a:rPr>
              <a:t>Content width = 300 - (5*2 + 10*2) = 270px</a:t>
            </a:r>
            <a:endParaRPr sz="1600">
              <a:solidFill>
                <a:srgbClr val="4A86E8"/>
              </a:solidFill>
              <a:latin typeface="Lexend"/>
              <a:ea typeface="Lexend"/>
              <a:cs typeface="Lexend"/>
              <a:sym typeface="Lexend"/>
            </a:endParaRPr>
          </a:p>
          <a:p>
            <a:pPr indent="0" lvl="0" marL="0" rtl="0" algn="l">
              <a:spcBef>
                <a:spcPts val="1200"/>
              </a:spcBef>
              <a:spcAft>
                <a:spcPts val="0"/>
              </a:spcAft>
              <a:buNone/>
            </a:pPr>
            <a:r>
              <a:rPr lang="en-US" sz="1600">
                <a:solidFill>
                  <a:srgbClr val="4A86E8"/>
                </a:solidFill>
                <a:latin typeface="Lexend"/>
                <a:ea typeface="Lexend"/>
                <a:cs typeface="Lexend"/>
                <a:sym typeface="Lexend"/>
              </a:rPr>
              <a:t>Box height = 200px</a:t>
            </a:r>
            <a:endParaRPr sz="1600">
              <a:solidFill>
                <a:srgbClr val="4A86E8"/>
              </a:solidFill>
              <a:latin typeface="Lexend"/>
              <a:ea typeface="Lexend"/>
              <a:cs typeface="Lexend"/>
              <a:sym typeface="Lexend"/>
            </a:endParaRPr>
          </a:p>
          <a:p>
            <a:pPr indent="0" lvl="0" marL="0" rtl="0" algn="l">
              <a:spcBef>
                <a:spcPts val="1200"/>
              </a:spcBef>
              <a:spcAft>
                <a:spcPts val="1200"/>
              </a:spcAft>
              <a:buNone/>
            </a:pPr>
            <a:r>
              <a:rPr lang="en-US" sz="1600">
                <a:solidFill>
                  <a:srgbClr val="4A86E8"/>
                </a:solidFill>
                <a:latin typeface="Lexend"/>
                <a:ea typeface="Lexend"/>
                <a:cs typeface="Lexend"/>
                <a:sym typeface="Lexend"/>
              </a:rPr>
              <a:t>=&gt; </a:t>
            </a:r>
            <a:r>
              <a:rPr lang="en-US" sz="1600">
                <a:solidFill>
                  <a:srgbClr val="FF0000"/>
                </a:solidFill>
                <a:latin typeface="Lexend"/>
                <a:ea typeface="Lexend"/>
                <a:cs typeface="Lexend"/>
                <a:sym typeface="Lexend"/>
              </a:rPr>
              <a:t>Content height = 200 - (5*2 + 10*2) = 170px</a:t>
            </a:r>
            <a:endParaRPr sz="1600">
              <a:solidFill>
                <a:srgbClr val="FF0000"/>
              </a:solidFill>
              <a:latin typeface="Lexend"/>
              <a:ea typeface="Lexend"/>
              <a:cs typeface="Lexend"/>
              <a:sym typeface="Lexend"/>
            </a:endParaRPr>
          </a:p>
        </p:txBody>
      </p:sp>
      <p:pic>
        <p:nvPicPr>
          <p:cNvPr id="193" name="Google Shape;193;g2649e59b8b1_0_95"/>
          <p:cNvPicPr preferRelativeResize="0"/>
          <p:nvPr/>
        </p:nvPicPr>
        <p:blipFill>
          <a:blip r:embed="rId5">
            <a:alphaModFix/>
          </a:blip>
          <a:stretch>
            <a:fillRect/>
          </a:stretch>
        </p:blipFill>
        <p:spPr>
          <a:xfrm>
            <a:off x="1835725" y="2460200"/>
            <a:ext cx="4140000" cy="2898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500"/>
                                        <p:tgtEl>
                                          <p:spTgt spid="1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g2649e59b8b1_0_109"/>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99" name="Google Shape;199;g2649e59b8b1_0_109"/>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00" name="Google Shape;200;g2649e59b8b1_0_109"/>
          <p:cNvGrpSpPr/>
          <p:nvPr/>
        </p:nvGrpSpPr>
        <p:grpSpPr>
          <a:xfrm>
            <a:off x="2141933" y="1571215"/>
            <a:ext cx="802345" cy="718650"/>
            <a:chOff x="3266480" y="1084626"/>
            <a:chExt cx="1122946" cy="958200"/>
          </a:xfrm>
        </p:grpSpPr>
        <p:sp>
          <p:nvSpPr>
            <p:cNvPr id="201" name="Google Shape;201;g2649e59b8b1_0_109"/>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02" name="Google Shape;202;g2649e59b8b1_0_109"/>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03" name="Google Shape;203;g2649e59b8b1_0_109"/>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3. Position là gì?</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04" name="Google Shape;204;g2649e59b8b1_0_109"/>
          <p:cNvSpPr txBox="1"/>
          <p:nvPr/>
        </p:nvSpPr>
        <p:spPr>
          <a:xfrm>
            <a:off x="1447800" y="1858175"/>
            <a:ext cx="5222400" cy="3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34343"/>
                </a:solidFill>
                <a:latin typeface="Lexend"/>
                <a:ea typeface="Lexend"/>
                <a:cs typeface="Lexend"/>
                <a:sym typeface="Lexend"/>
              </a:rPr>
              <a:t>- Position bên trong CSS là cách để chúng ta xác định thuộc tính “vị trí” bên trong của một phần tử HTML.</a:t>
            </a:r>
            <a:endParaRPr sz="1200">
              <a:solidFill>
                <a:srgbClr val="434343"/>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34343"/>
                </a:solidFill>
                <a:latin typeface="Lexend"/>
                <a:ea typeface="Lexend"/>
                <a:cs typeface="Lexend"/>
                <a:sym typeface="Lexend"/>
              </a:rPr>
              <a:t>- </a:t>
            </a:r>
            <a:r>
              <a:rPr lang="en-US" sz="1200">
                <a:solidFill>
                  <a:srgbClr val="434343"/>
                </a:solidFill>
                <a:highlight>
                  <a:schemeClr val="lt1"/>
                </a:highlight>
                <a:latin typeface="Lexend"/>
                <a:ea typeface="Lexend"/>
                <a:cs typeface="Lexend"/>
                <a:sym typeface="Lexend"/>
              </a:rPr>
              <a:t>Chúng ta nhận thấy rằng:</a:t>
            </a:r>
            <a:endParaRPr sz="1200">
              <a:solidFill>
                <a:srgbClr val="434343"/>
              </a:solidFill>
              <a:highlight>
                <a:schemeClr val="lt1"/>
              </a:highlight>
              <a:latin typeface="Lexend"/>
              <a:ea typeface="Lexend"/>
              <a:cs typeface="Lexend"/>
              <a:sym typeface="Lexend"/>
            </a:endParaRPr>
          </a:p>
          <a:p>
            <a:pPr indent="-304800" lvl="0" marL="457200" rtl="0" algn="l">
              <a:lnSpc>
                <a:spcPct val="115000"/>
              </a:lnSpc>
              <a:spcBef>
                <a:spcPts val="0"/>
              </a:spcBef>
              <a:spcAft>
                <a:spcPts val="0"/>
              </a:spcAft>
              <a:buClr>
                <a:srgbClr val="434343"/>
              </a:buClr>
              <a:buSzPts val="1200"/>
              <a:buFont typeface="Lexend Light"/>
              <a:buChar char="+"/>
            </a:pPr>
            <a:r>
              <a:rPr lang="en-US" sz="1200">
                <a:solidFill>
                  <a:srgbClr val="434343"/>
                </a:solidFill>
                <a:highlight>
                  <a:schemeClr val="lt1"/>
                </a:highlight>
                <a:latin typeface="Lexend"/>
                <a:ea typeface="Lexend"/>
                <a:cs typeface="Lexend"/>
                <a:sym typeface="Lexend"/>
              </a:rPr>
              <a:t>Mỗi HTML element đều có chiều rộng và chiều cao phụ thuộc vào phần nội dung bên trong của nó. Một phần tử </a:t>
            </a:r>
            <a:r>
              <a:rPr lang="en-US" sz="1200">
                <a:solidFill>
                  <a:srgbClr val="434343"/>
                </a:solidFill>
                <a:highlight>
                  <a:srgbClr val="F0F0F0"/>
                </a:highlight>
                <a:latin typeface="Lexend"/>
                <a:ea typeface="Lexend"/>
                <a:cs typeface="Lexend"/>
                <a:sym typeface="Lexend"/>
              </a:rPr>
              <a:t>&lt;h1&gt;</a:t>
            </a:r>
            <a:r>
              <a:rPr lang="en-US" sz="1200">
                <a:solidFill>
                  <a:srgbClr val="434343"/>
                </a:solidFill>
                <a:highlight>
                  <a:schemeClr val="lt1"/>
                </a:highlight>
                <a:latin typeface="Lexend"/>
                <a:ea typeface="Lexend"/>
                <a:cs typeface="Lexend"/>
                <a:sym typeface="Lexend"/>
              </a:rPr>
              <a:t> với một font size lớn hơn sẽ chiếm nhiều diện tích hơn một phần tử </a:t>
            </a:r>
            <a:r>
              <a:rPr lang="en-US" sz="1200">
                <a:solidFill>
                  <a:srgbClr val="434343"/>
                </a:solidFill>
                <a:highlight>
                  <a:srgbClr val="F0F0F0"/>
                </a:highlight>
                <a:latin typeface="Lexend"/>
                <a:ea typeface="Lexend"/>
                <a:cs typeface="Lexend"/>
                <a:sym typeface="Lexend"/>
              </a:rPr>
              <a:t>h1</a:t>
            </a:r>
            <a:r>
              <a:rPr lang="en-US" sz="1200">
                <a:solidFill>
                  <a:srgbClr val="434343"/>
                </a:solidFill>
                <a:highlight>
                  <a:schemeClr val="lt1"/>
                </a:highlight>
                <a:latin typeface="Lexend"/>
                <a:ea typeface="Lexend"/>
                <a:cs typeface="Lexend"/>
                <a:sym typeface="Lexend"/>
              </a:rPr>
              <a:t> có font size nhỏ hơn.</a:t>
            </a:r>
            <a:endParaRPr sz="1200">
              <a:solidFill>
                <a:srgbClr val="434343"/>
              </a:solidFill>
              <a:highlight>
                <a:schemeClr val="lt1"/>
              </a:highlight>
              <a:latin typeface="Lexend"/>
              <a:ea typeface="Lexend"/>
              <a:cs typeface="Lexend"/>
              <a:sym typeface="Lexend"/>
            </a:endParaRPr>
          </a:p>
          <a:p>
            <a:pPr indent="-304800" lvl="0" marL="457200" rtl="0" algn="l">
              <a:lnSpc>
                <a:spcPct val="115000"/>
              </a:lnSpc>
              <a:spcBef>
                <a:spcPts val="0"/>
              </a:spcBef>
              <a:spcAft>
                <a:spcPts val="0"/>
              </a:spcAft>
              <a:buClr>
                <a:srgbClr val="434343"/>
              </a:buClr>
              <a:buSzPts val="1200"/>
              <a:buFont typeface="Lexend"/>
              <a:buChar char="+"/>
            </a:pPr>
            <a:r>
              <a:rPr lang="en-US" sz="1200">
                <a:solidFill>
                  <a:srgbClr val="434343"/>
                </a:solidFill>
                <a:highlight>
                  <a:schemeClr val="lt1"/>
                </a:highlight>
                <a:latin typeface="Lexend"/>
                <a:ea typeface="Lexend"/>
                <a:cs typeface="Lexend"/>
                <a:sym typeface="Lexend"/>
              </a:rPr>
              <a:t>Trong một trang web HTML, chúng ta thấy các phần tử có thứ tự từ trên xuống dưới, theo đúng thứ tự mà chúng ta tạo ra chúng trong source code.</a:t>
            </a:r>
            <a:endParaRPr sz="1200">
              <a:solidFill>
                <a:srgbClr val="434343"/>
              </a:solidFill>
              <a:highlight>
                <a:schemeClr val="lt1"/>
              </a:highlight>
              <a:latin typeface="Lexend"/>
              <a:ea typeface="Lexend"/>
              <a:cs typeface="Lexend"/>
              <a:sym typeface="Lexend"/>
            </a:endParaRPr>
          </a:p>
          <a:p>
            <a:pPr indent="0" lvl="0" marL="0" rtl="0" algn="l">
              <a:lnSpc>
                <a:spcPct val="115000"/>
              </a:lnSpc>
              <a:spcBef>
                <a:spcPts val="1200"/>
              </a:spcBef>
              <a:spcAft>
                <a:spcPts val="0"/>
              </a:spcAft>
              <a:buClr>
                <a:schemeClr val="dk1"/>
              </a:buClr>
              <a:buSzPts val="1100"/>
              <a:buFont typeface="Arial"/>
              <a:buNone/>
            </a:pPr>
            <a:r>
              <a:rPr lang="en-US" sz="1200">
                <a:solidFill>
                  <a:srgbClr val="434343"/>
                </a:solidFill>
                <a:highlight>
                  <a:schemeClr val="lt1"/>
                </a:highlight>
                <a:latin typeface="Lexend"/>
                <a:ea typeface="Lexend"/>
                <a:cs typeface="Lexend"/>
                <a:sym typeface="Lexend"/>
              </a:rPr>
              <a:t>- Đây là các quy luật mặc định của HTML, ngay cả khi chúng ta không áp dụng bất cứ style nào cho chúng. Tuy nhiên, với thuộc tính position, chúng ta có thể thay đổi được vị trí hiện thị của các HTML elements, ghi đè lên các quy luật mặc định.</a:t>
            </a:r>
            <a:endParaRPr sz="1200">
              <a:solidFill>
                <a:srgbClr val="434343"/>
              </a:solidFill>
              <a:highlight>
                <a:schemeClr val="lt1"/>
              </a:highlight>
              <a:latin typeface="Lexend"/>
              <a:ea typeface="Lexend"/>
              <a:cs typeface="Lexend"/>
              <a:sym typeface="Lexend"/>
            </a:endParaRPr>
          </a:p>
          <a:p>
            <a:pPr indent="0" lvl="0" marL="0" marR="0" rtl="0" algn="l">
              <a:lnSpc>
                <a:spcPct val="100000"/>
              </a:lnSpc>
              <a:spcBef>
                <a:spcPts val="120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205" name="Google Shape;205;g2649e59b8b1_0_109"/>
          <p:cNvPicPr preferRelativeResize="0"/>
          <p:nvPr/>
        </p:nvPicPr>
        <p:blipFill>
          <a:blip r:embed="rId5">
            <a:alphaModFix/>
          </a:blip>
          <a:stretch>
            <a:fillRect/>
          </a:stretch>
        </p:blipFill>
        <p:spPr>
          <a:xfrm>
            <a:off x="7094979" y="2574200"/>
            <a:ext cx="3324800" cy="17224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5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g2649e59b8b1_0_120"/>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11" name="Google Shape;211;g2649e59b8b1_0_120"/>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12" name="Google Shape;212;g2649e59b8b1_0_120"/>
          <p:cNvGrpSpPr/>
          <p:nvPr/>
        </p:nvGrpSpPr>
        <p:grpSpPr>
          <a:xfrm>
            <a:off x="2141933" y="1571215"/>
            <a:ext cx="802345" cy="718650"/>
            <a:chOff x="3266480" y="1084626"/>
            <a:chExt cx="1122946" cy="958200"/>
          </a:xfrm>
        </p:grpSpPr>
        <p:sp>
          <p:nvSpPr>
            <p:cNvPr id="213" name="Google Shape;213;g2649e59b8b1_0_120"/>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14" name="Google Shape;214;g2649e59b8b1_0_120"/>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15" name="Google Shape;215;g2649e59b8b1_0_120"/>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457200" rtl="0" algn="l">
              <a:spcBef>
                <a:spcPts val="0"/>
              </a:spcBef>
              <a:spcAft>
                <a:spcPts val="0"/>
              </a:spcAft>
              <a:buClr>
                <a:schemeClr val="dk1"/>
              </a:buClr>
              <a:buSzPts val="1100"/>
              <a:buFont typeface="Arial"/>
              <a:buNone/>
            </a:pPr>
            <a:r>
              <a:t/>
            </a:r>
            <a:endParaRPr b="1" sz="3000">
              <a:solidFill>
                <a:srgbClr val="454657"/>
              </a:solidFill>
              <a:latin typeface="Outfit"/>
              <a:ea typeface="Outfit"/>
              <a:cs typeface="Outfit"/>
              <a:sym typeface="Outfit"/>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pic>
        <p:nvPicPr>
          <p:cNvPr id="216" name="Google Shape;216;g2649e59b8b1_0_120"/>
          <p:cNvPicPr preferRelativeResize="0"/>
          <p:nvPr/>
        </p:nvPicPr>
        <p:blipFill>
          <a:blip r:embed="rId5">
            <a:alphaModFix/>
          </a:blip>
          <a:stretch>
            <a:fillRect/>
          </a:stretch>
        </p:blipFill>
        <p:spPr>
          <a:xfrm>
            <a:off x="2724037" y="1622550"/>
            <a:ext cx="2879999" cy="1546056"/>
          </a:xfrm>
          <a:prstGeom prst="rect">
            <a:avLst/>
          </a:prstGeom>
          <a:noFill/>
          <a:ln>
            <a:noFill/>
          </a:ln>
        </p:spPr>
      </p:pic>
      <p:pic>
        <p:nvPicPr>
          <p:cNvPr id="217" name="Google Shape;217;g2649e59b8b1_0_120"/>
          <p:cNvPicPr preferRelativeResize="0"/>
          <p:nvPr/>
        </p:nvPicPr>
        <p:blipFill>
          <a:blip r:embed="rId6">
            <a:alphaModFix/>
          </a:blip>
          <a:stretch>
            <a:fillRect/>
          </a:stretch>
        </p:blipFill>
        <p:spPr>
          <a:xfrm>
            <a:off x="2724037" y="3600013"/>
            <a:ext cx="2879999" cy="1895668"/>
          </a:xfrm>
          <a:prstGeom prst="rect">
            <a:avLst/>
          </a:prstGeom>
          <a:noFill/>
          <a:ln>
            <a:noFill/>
          </a:ln>
        </p:spPr>
      </p:pic>
      <p:pic>
        <p:nvPicPr>
          <p:cNvPr id="218" name="Google Shape;218;g2649e59b8b1_0_120"/>
          <p:cNvPicPr preferRelativeResize="0"/>
          <p:nvPr/>
        </p:nvPicPr>
        <p:blipFill>
          <a:blip r:embed="rId7">
            <a:alphaModFix/>
          </a:blip>
          <a:stretch>
            <a:fillRect/>
          </a:stretch>
        </p:blipFill>
        <p:spPr>
          <a:xfrm>
            <a:off x="6437713" y="1622551"/>
            <a:ext cx="2879975" cy="1546050"/>
          </a:xfrm>
          <a:prstGeom prst="rect">
            <a:avLst/>
          </a:prstGeom>
          <a:noFill/>
          <a:ln>
            <a:noFill/>
          </a:ln>
        </p:spPr>
      </p:pic>
      <p:pic>
        <p:nvPicPr>
          <p:cNvPr id="219" name="Google Shape;219;g2649e59b8b1_0_120"/>
          <p:cNvPicPr preferRelativeResize="0"/>
          <p:nvPr/>
        </p:nvPicPr>
        <p:blipFill>
          <a:blip r:embed="rId8">
            <a:alphaModFix/>
          </a:blip>
          <a:stretch>
            <a:fillRect/>
          </a:stretch>
        </p:blipFill>
        <p:spPr>
          <a:xfrm>
            <a:off x="6437700" y="3600025"/>
            <a:ext cx="2880000" cy="18956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5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g2649e59b8b1_0_139"/>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25" name="Google Shape;225;g2649e59b8b1_0_139"/>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26" name="Google Shape;226;g2649e59b8b1_0_139"/>
          <p:cNvGrpSpPr/>
          <p:nvPr/>
        </p:nvGrpSpPr>
        <p:grpSpPr>
          <a:xfrm>
            <a:off x="2141933" y="1571215"/>
            <a:ext cx="802345" cy="718650"/>
            <a:chOff x="3266480" y="1084626"/>
            <a:chExt cx="1122946" cy="958200"/>
          </a:xfrm>
        </p:grpSpPr>
        <p:sp>
          <p:nvSpPr>
            <p:cNvPr id="227" name="Google Shape;227;g2649e59b8b1_0_139"/>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28" name="Google Shape;228;g2649e59b8b1_0_139"/>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29" name="Google Shape;229;g2649e59b8b1_0_139"/>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30" name="Google Shape;230;g2649e59b8b1_0_139"/>
          <p:cNvSpPr txBox="1"/>
          <p:nvPr/>
        </p:nvSpPr>
        <p:spPr>
          <a:xfrm>
            <a:off x="1447800" y="1858175"/>
            <a:ext cx="5222400" cy="3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position: static</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static chính là giá trị mặc định của position. Static chính là các quy luật về thứ tự mà chúng ta nhìn thấy khi không định nghĩa ra bất cứ thuộc tính position nào.</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34343"/>
              </a:solidFill>
              <a:latin typeface="Lexend"/>
              <a:ea typeface="Lexend"/>
              <a:cs typeface="Lexend"/>
              <a:sym typeface="Lexend"/>
            </a:endParaRPr>
          </a:p>
        </p:txBody>
      </p:sp>
      <p:pic>
        <p:nvPicPr>
          <p:cNvPr id="231" name="Google Shape;231;g2649e59b8b1_0_139"/>
          <p:cNvPicPr preferRelativeResize="0"/>
          <p:nvPr/>
        </p:nvPicPr>
        <p:blipFill>
          <a:blip r:embed="rId5">
            <a:alphaModFix/>
          </a:blip>
          <a:stretch>
            <a:fillRect/>
          </a:stretch>
        </p:blipFill>
        <p:spPr>
          <a:xfrm>
            <a:off x="7094979" y="2574200"/>
            <a:ext cx="3324800" cy="17224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5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id="236" name="Google Shape;236;g2649e59b8b1_0_150"/>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37" name="Google Shape;237;g2649e59b8b1_0_150"/>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38" name="Google Shape;238;g2649e59b8b1_0_150"/>
          <p:cNvGrpSpPr/>
          <p:nvPr/>
        </p:nvGrpSpPr>
        <p:grpSpPr>
          <a:xfrm>
            <a:off x="2141933" y="1571215"/>
            <a:ext cx="802345" cy="718650"/>
            <a:chOff x="3266480" y="1084626"/>
            <a:chExt cx="1122946" cy="958200"/>
          </a:xfrm>
        </p:grpSpPr>
        <p:sp>
          <p:nvSpPr>
            <p:cNvPr id="239" name="Google Shape;239;g2649e59b8b1_0_150"/>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40" name="Google Shape;240;g2649e59b8b1_0_150"/>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41" name="Google Shape;241;g2649e59b8b1_0_150"/>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42" name="Google Shape;242;g2649e59b8b1_0_150"/>
          <p:cNvSpPr txBox="1"/>
          <p:nvPr/>
        </p:nvSpPr>
        <p:spPr>
          <a:xfrm>
            <a:off x="1447800" y="1858175"/>
            <a:ext cx="9247200" cy="170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position: relative</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Thuộc tính này khác với static ở chỗ: chúng cho phép chúng ta dịch chuyển vị trí của element một cách tương đối tính từ vị trí của nó khi được set static. Với việc set vị trí top: 5px; và left: 10px; ta đã dịch chuyển element một khoảng tương ứng so với chính nó khi có vị trí là static</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Khi chúng ta thay đổi vị trí của một phần tử với relative position, các phần tử còn lại của HTML sẽ không bị thay đổi vị trí. Nghĩa là chúng vẫn sẽ ở vị trí tương tự như khi phần tử được di chuyển ở trạng thái static.</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243" name="Google Shape;243;g2649e59b8b1_0_150"/>
          <p:cNvPicPr preferRelativeResize="0"/>
          <p:nvPr/>
        </p:nvPicPr>
        <p:blipFill>
          <a:blip r:embed="rId5">
            <a:alphaModFix/>
          </a:blip>
          <a:stretch>
            <a:fillRect/>
          </a:stretch>
        </p:blipFill>
        <p:spPr>
          <a:xfrm>
            <a:off x="3396125" y="3429000"/>
            <a:ext cx="5399752" cy="249949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5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g2649e59b8b1_0_162"/>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49" name="Google Shape;249;g2649e59b8b1_0_162"/>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50" name="Google Shape;250;g2649e59b8b1_0_162"/>
          <p:cNvGrpSpPr/>
          <p:nvPr/>
        </p:nvGrpSpPr>
        <p:grpSpPr>
          <a:xfrm>
            <a:off x="2141933" y="1571215"/>
            <a:ext cx="802345" cy="718650"/>
            <a:chOff x="3266480" y="1084626"/>
            <a:chExt cx="1122946" cy="958200"/>
          </a:xfrm>
        </p:grpSpPr>
        <p:sp>
          <p:nvSpPr>
            <p:cNvPr id="251" name="Google Shape;251;g2649e59b8b1_0_162"/>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52" name="Google Shape;252;g2649e59b8b1_0_162"/>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53" name="Google Shape;253;g2649e59b8b1_0_162"/>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54" name="Google Shape;254;g2649e59b8b1_0_162"/>
          <p:cNvSpPr txBox="1"/>
          <p:nvPr/>
        </p:nvSpPr>
        <p:spPr>
          <a:xfrm>
            <a:off x="1447800" y="1858175"/>
            <a:ext cx="9247200" cy="170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position: absolute</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Thuộc tính absolute cho phép chúng ta căn chỉnh một phần tử dựa vào thẻ bao ngoài có giá trị của position là relative.</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Nếu tất cả các thẻ bao ngoài đều không có thuộc tính position: relative, thẻ đó sẽ được căn vị trí theo body.</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Khác với relative, absolute hoàn toàn làm thay đổi “flow” của HTML. Các phần tử khác sẽ được sắp xếp giống như element absolute không tồn tại.</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255" name="Google Shape;255;g2649e59b8b1_0_162"/>
          <p:cNvPicPr preferRelativeResize="0"/>
          <p:nvPr/>
        </p:nvPicPr>
        <p:blipFill>
          <a:blip r:embed="rId5">
            <a:alphaModFix/>
          </a:blip>
          <a:stretch>
            <a:fillRect/>
          </a:stretch>
        </p:blipFill>
        <p:spPr>
          <a:xfrm>
            <a:off x="2511573" y="3199300"/>
            <a:ext cx="7119662" cy="2214449"/>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5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g2649e59b8b1_0_174"/>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61" name="Google Shape;261;g2649e59b8b1_0_174"/>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62" name="Google Shape;262;g2649e59b8b1_0_174"/>
          <p:cNvGrpSpPr/>
          <p:nvPr/>
        </p:nvGrpSpPr>
        <p:grpSpPr>
          <a:xfrm>
            <a:off x="2141933" y="1571215"/>
            <a:ext cx="802345" cy="718650"/>
            <a:chOff x="3266480" y="1084626"/>
            <a:chExt cx="1122946" cy="958200"/>
          </a:xfrm>
        </p:grpSpPr>
        <p:sp>
          <p:nvSpPr>
            <p:cNvPr id="263" name="Google Shape;263;g2649e59b8b1_0_174"/>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64" name="Google Shape;264;g2649e59b8b1_0_174"/>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65" name="Google Shape;265;g2649e59b8b1_0_174"/>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66" name="Google Shape;266;g2649e59b8b1_0_174"/>
          <p:cNvSpPr txBox="1"/>
          <p:nvPr/>
        </p:nvSpPr>
        <p:spPr>
          <a:xfrm>
            <a:off x="1447800" y="1858175"/>
            <a:ext cx="9247200" cy="170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position: fixed</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Giá trị fixed của position cho phép chúng ta neo đậu một phần tử dựa vào màn hình mà người dùng đang nhìn thấy được</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Với vị trí là fixed, HTML element sẽ luôn nằm ở một vị trí đó, ngay cả khi trang web có xuất hiện scroll bar và người dùng cuộn xuống. Vì vậy, fixed thường được sử dụng cho các mục đích như làm nút “Go to top” hoặc “Navigation bar”</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Tương tự như absolute, các element có giá trị position là fixed sẽ không nằm trong flow của toàn bộ trang web.</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267" name="Google Shape;267;g2649e59b8b1_0_174"/>
          <p:cNvPicPr preferRelativeResize="0"/>
          <p:nvPr/>
        </p:nvPicPr>
        <p:blipFill>
          <a:blip r:embed="rId5">
            <a:alphaModFix/>
          </a:blip>
          <a:stretch>
            <a:fillRect/>
          </a:stretch>
        </p:blipFill>
        <p:spPr>
          <a:xfrm>
            <a:off x="4203538" y="3207075"/>
            <a:ext cx="3784915" cy="17940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500"/>
                                        <p:tgtEl>
                                          <p:spTgt spid="2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g2649e59b8b1_0_186"/>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273" name="Google Shape;273;g2649e59b8b1_0_186"/>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274" name="Google Shape;274;g2649e59b8b1_0_186"/>
          <p:cNvGrpSpPr/>
          <p:nvPr/>
        </p:nvGrpSpPr>
        <p:grpSpPr>
          <a:xfrm>
            <a:off x="2141933" y="1571215"/>
            <a:ext cx="802345" cy="718650"/>
            <a:chOff x="3266480" y="1084626"/>
            <a:chExt cx="1122946" cy="958200"/>
          </a:xfrm>
        </p:grpSpPr>
        <p:sp>
          <p:nvSpPr>
            <p:cNvPr id="275" name="Google Shape;275;g2649e59b8b1_0_186"/>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276" name="Google Shape;276;g2649e59b8b1_0_186"/>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277" name="Google Shape;277;g2649e59b8b1_0_186"/>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4. Các kiểu position</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278" name="Google Shape;278;g2649e59b8b1_0_186"/>
          <p:cNvSpPr txBox="1"/>
          <p:nvPr/>
        </p:nvSpPr>
        <p:spPr>
          <a:xfrm>
            <a:off x="1447800" y="1858175"/>
            <a:ext cx="9247200" cy="170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position: sticky</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Sự kết hợp giữa relative (lúc bình thường) và fixed (khi scroll).</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Một vài trình duyệt cũ không hỗ trợ</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279" name="Google Shape;279;g2649e59b8b1_0_186"/>
          <p:cNvPicPr preferRelativeResize="0"/>
          <p:nvPr/>
        </p:nvPicPr>
        <p:blipFill>
          <a:blip r:embed="rId5">
            <a:alphaModFix/>
          </a:blip>
          <a:stretch>
            <a:fillRect/>
          </a:stretch>
        </p:blipFill>
        <p:spPr>
          <a:xfrm>
            <a:off x="3964413" y="2974600"/>
            <a:ext cx="4263175" cy="20207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5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72" name="Google Shape;72;p2"/>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73" name="Google Shape;73;p2"/>
          <p:cNvGrpSpPr/>
          <p:nvPr/>
        </p:nvGrpSpPr>
        <p:grpSpPr>
          <a:xfrm>
            <a:off x="2141933" y="1571215"/>
            <a:ext cx="802345" cy="718650"/>
            <a:chOff x="3266480" y="1084626"/>
            <a:chExt cx="1122946" cy="958200"/>
          </a:xfrm>
        </p:grpSpPr>
        <p:sp>
          <p:nvSpPr>
            <p:cNvPr id="74" name="Google Shape;74;p2"/>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75" name="Google Shape;75;p2"/>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76" name="Google Shape;76;p2"/>
          <p:cNvSpPr txBox="1"/>
          <p:nvPr/>
        </p:nvSpPr>
        <p:spPr>
          <a:xfrm>
            <a:off x="2244000" y="1753450"/>
            <a:ext cx="77040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US" sz="3000" u="none" cap="none" strike="noStrike">
                <a:solidFill>
                  <a:srgbClr val="454657"/>
                </a:solidFill>
                <a:latin typeface="Lexend"/>
                <a:ea typeface="Lexend"/>
                <a:cs typeface="Lexend"/>
                <a:sym typeface="Lexend"/>
              </a:rPr>
              <a:t>Nội dung</a:t>
            </a:r>
            <a:endParaRPr b="1" i="0" sz="3000" u="none" cap="none" strike="noStrike">
              <a:solidFill>
                <a:srgbClr val="454657"/>
              </a:solidFill>
              <a:latin typeface="Lexend"/>
              <a:ea typeface="Lexend"/>
              <a:cs typeface="Lexend"/>
              <a:sym typeface="Lexend"/>
            </a:endParaRPr>
          </a:p>
        </p:txBody>
      </p:sp>
      <p:sp>
        <p:nvSpPr>
          <p:cNvPr id="77" name="Google Shape;77;p2"/>
          <p:cNvSpPr txBox="1"/>
          <p:nvPr/>
        </p:nvSpPr>
        <p:spPr>
          <a:xfrm>
            <a:off x="2244000" y="2642250"/>
            <a:ext cx="7498800" cy="1416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454657"/>
              </a:buClr>
              <a:buSzPts val="2000"/>
              <a:buFont typeface="Lexend"/>
              <a:buAutoNum type="arabicPeriod"/>
            </a:pPr>
            <a:r>
              <a:rPr lang="en-US" sz="2000">
                <a:solidFill>
                  <a:srgbClr val="454657"/>
                </a:solidFill>
                <a:latin typeface="Lexend"/>
                <a:ea typeface="Lexend"/>
                <a:cs typeface="Lexend"/>
                <a:sym typeface="Lexend"/>
              </a:rPr>
              <a:t>Thành phần của box model</a:t>
            </a:r>
            <a:endParaRPr sz="2000">
              <a:solidFill>
                <a:srgbClr val="454657"/>
              </a:solidFill>
              <a:latin typeface="Lexend"/>
              <a:ea typeface="Lexend"/>
              <a:cs typeface="Lexend"/>
              <a:sym typeface="Lexend"/>
            </a:endParaRPr>
          </a:p>
          <a:p>
            <a:pPr indent="-355600" lvl="0" marL="457200" rtl="0" algn="l">
              <a:spcBef>
                <a:spcPts val="0"/>
              </a:spcBef>
              <a:spcAft>
                <a:spcPts val="0"/>
              </a:spcAft>
              <a:buClr>
                <a:srgbClr val="454657"/>
              </a:buClr>
              <a:buSzPts val="2000"/>
              <a:buFont typeface="Lexend"/>
              <a:buAutoNum type="arabicPeriod"/>
            </a:pPr>
            <a:r>
              <a:rPr lang="en-US" sz="2000">
                <a:solidFill>
                  <a:srgbClr val="454657"/>
                </a:solidFill>
                <a:latin typeface="Lexend"/>
                <a:ea typeface="Lexend"/>
                <a:cs typeface="Lexend"/>
                <a:sym typeface="Lexend"/>
              </a:rPr>
              <a:t>Kích thước thật của một box model</a:t>
            </a:r>
            <a:endParaRPr sz="2000">
              <a:solidFill>
                <a:srgbClr val="454657"/>
              </a:solidFill>
              <a:latin typeface="Lexend"/>
              <a:ea typeface="Lexend"/>
              <a:cs typeface="Lexend"/>
              <a:sym typeface="Lexend"/>
            </a:endParaRPr>
          </a:p>
          <a:p>
            <a:pPr indent="-355600" lvl="0" marL="457200" rtl="0" algn="l">
              <a:spcBef>
                <a:spcPts val="0"/>
              </a:spcBef>
              <a:spcAft>
                <a:spcPts val="0"/>
              </a:spcAft>
              <a:buClr>
                <a:srgbClr val="454657"/>
              </a:buClr>
              <a:buSzPts val="2000"/>
              <a:buFont typeface="Lexend"/>
              <a:buAutoNum type="arabicPeriod"/>
            </a:pPr>
            <a:r>
              <a:rPr lang="en-US" sz="2000">
                <a:solidFill>
                  <a:srgbClr val="454657"/>
                </a:solidFill>
                <a:latin typeface="Lexend"/>
                <a:ea typeface="Lexend"/>
                <a:cs typeface="Lexend"/>
                <a:sym typeface="Lexend"/>
              </a:rPr>
              <a:t>Position là gì?</a:t>
            </a:r>
            <a:endParaRPr sz="2000">
              <a:solidFill>
                <a:srgbClr val="454657"/>
              </a:solidFill>
              <a:latin typeface="Lexend"/>
              <a:ea typeface="Lexend"/>
              <a:cs typeface="Lexend"/>
              <a:sym typeface="Lexend"/>
            </a:endParaRPr>
          </a:p>
          <a:p>
            <a:pPr indent="-355600" lvl="0" marL="457200" rtl="0" algn="l">
              <a:spcBef>
                <a:spcPts val="0"/>
              </a:spcBef>
              <a:spcAft>
                <a:spcPts val="0"/>
              </a:spcAft>
              <a:buClr>
                <a:srgbClr val="454657"/>
              </a:buClr>
              <a:buSzPts val="2000"/>
              <a:buFont typeface="Lexend"/>
              <a:buAutoNum type="arabicPeriod"/>
            </a:pPr>
            <a:r>
              <a:rPr lang="en-US" sz="2000">
                <a:solidFill>
                  <a:srgbClr val="454657"/>
                </a:solidFill>
                <a:latin typeface="Lexend"/>
                <a:ea typeface="Lexend"/>
                <a:cs typeface="Lexend"/>
                <a:sym typeface="Lexend"/>
              </a:rPr>
              <a:t>Các kiểu position</a:t>
            </a:r>
            <a:endParaRPr sz="2000">
              <a:solidFill>
                <a:srgbClr val="454657"/>
              </a:solidFill>
              <a:latin typeface="Lexend"/>
              <a:ea typeface="Lexend"/>
              <a:cs typeface="Lexend"/>
              <a:sym typeface="Lexend"/>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g2649cce2ac8_1_2"/>
          <p:cNvPicPr preferRelativeResize="0"/>
          <p:nvPr/>
        </p:nvPicPr>
        <p:blipFill rotWithShape="1">
          <a:blip r:embed="rId3">
            <a:alphaModFix/>
          </a:blip>
          <a:srcRect b="0" l="0" r="0" t="0"/>
          <a:stretch/>
        </p:blipFill>
        <p:spPr>
          <a:xfrm>
            <a:off x="0" y="0"/>
            <a:ext cx="12192000" cy="6858000"/>
          </a:xfrm>
          <a:prstGeom prst="rect">
            <a:avLst/>
          </a:prstGeom>
          <a:noFill/>
          <a:ln>
            <a:noFill/>
          </a:ln>
        </p:spPr>
      </p:pic>
      <p:pic>
        <p:nvPicPr>
          <p:cNvPr id="83" name="Google Shape;83;g2649cce2ac8_1_2"/>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84" name="Google Shape;84;g2649cce2ac8_1_2"/>
          <p:cNvGrpSpPr/>
          <p:nvPr/>
        </p:nvGrpSpPr>
        <p:grpSpPr>
          <a:xfrm>
            <a:off x="2141933" y="1571215"/>
            <a:ext cx="802345" cy="718650"/>
            <a:chOff x="3266480" y="1084626"/>
            <a:chExt cx="1122946" cy="958200"/>
          </a:xfrm>
        </p:grpSpPr>
        <p:sp>
          <p:nvSpPr>
            <p:cNvPr id="85" name="Google Shape;85;g2649cce2ac8_1_2"/>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86" name="Google Shape;86;g2649cce2ac8_1_2"/>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87" name="Google Shape;87;g2649cce2ac8_1_2"/>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88" name="Google Shape;88;g2649cce2ac8_1_2"/>
          <p:cNvSpPr txBox="1"/>
          <p:nvPr/>
        </p:nvSpPr>
        <p:spPr>
          <a:xfrm>
            <a:off x="1447800" y="1858175"/>
            <a:ext cx="744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CSS coi mọi phần tử HTML là hình chữ nhật.</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89" name="Google Shape;89;g2649cce2ac8_1_2"/>
          <p:cNvPicPr preferRelativeResize="0"/>
          <p:nvPr/>
        </p:nvPicPr>
        <p:blipFill>
          <a:blip r:embed="rId5">
            <a:alphaModFix/>
          </a:blip>
          <a:stretch>
            <a:fillRect/>
          </a:stretch>
        </p:blipFill>
        <p:spPr>
          <a:xfrm>
            <a:off x="1829025" y="2619000"/>
            <a:ext cx="1620000" cy="1620000"/>
          </a:xfrm>
          <a:prstGeom prst="ellipse">
            <a:avLst/>
          </a:prstGeom>
          <a:noFill/>
          <a:ln cap="flat" cmpd="sng" w="28575">
            <a:solidFill>
              <a:srgbClr val="4A86E8"/>
            </a:solidFill>
            <a:prstDash val="solid"/>
            <a:round/>
            <a:headEnd len="sm" w="sm" type="none"/>
            <a:tailEnd len="sm" w="sm" type="none"/>
          </a:ln>
        </p:spPr>
      </p:pic>
      <p:pic>
        <p:nvPicPr>
          <p:cNvPr id="90" name="Google Shape;90;g2649cce2ac8_1_2"/>
          <p:cNvPicPr preferRelativeResize="0"/>
          <p:nvPr/>
        </p:nvPicPr>
        <p:blipFill>
          <a:blip r:embed="rId5">
            <a:alphaModFix/>
          </a:blip>
          <a:stretch>
            <a:fillRect/>
          </a:stretch>
        </p:blipFill>
        <p:spPr>
          <a:xfrm>
            <a:off x="4844125" y="2587075"/>
            <a:ext cx="1683850" cy="1683850"/>
          </a:xfrm>
          <a:prstGeom prst="rect">
            <a:avLst/>
          </a:prstGeom>
          <a:noFill/>
          <a:ln cap="flat" cmpd="sng" w="28575">
            <a:solidFill>
              <a:srgbClr val="4A86E8"/>
            </a:solidFill>
            <a:prstDash val="solid"/>
            <a:round/>
            <a:headEnd len="sm" w="sm" type="none"/>
            <a:tailEnd len="sm" w="sm" type="none"/>
          </a:ln>
        </p:spPr>
      </p:pic>
      <p:sp>
        <p:nvSpPr>
          <p:cNvPr id="91" name="Google Shape;91;g2649cce2ac8_1_2"/>
          <p:cNvSpPr/>
          <p:nvPr/>
        </p:nvSpPr>
        <p:spPr>
          <a:xfrm>
            <a:off x="3764525" y="3068100"/>
            <a:ext cx="764100" cy="721800"/>
          </a:xfrm>
          <a:prstGeom prst="mathEqual">
            <a:avLst>
              <a:gd fmla="val 15816" name="adj1"/>
              <a:gd fmla="val 11760" name="adj2"/>
            </a:avLst>
          </a:prstGeom>
          <a:solidFill>
            <a:srgbClr val="4A86E8"/>
          </a:solidFill>
          <a:ln cap="flat" cmpd="sng" w="2857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2649cce2ac8_1_2"/>
          <p:cNvSpPr/>
          <p:nvPr/>
        </p:nvSpPr>
        <p:spPr>
          <a:xfrm>
            <a:off x="6843475" y="3068100"/>
            <a:ext cx="764100" cy="721800"/>
          </a:xfrm>
          <a:prstGeom prst="mathPlus">
            <a:avLst>
              <a:gd fmla="val 17907" name="adj1"/>
            </a:avLst>
          </a:prstGeom>
          <a:solidFill>
            <a:srgbClr val="4A86E8"/>
          </a:solidFill>
          <a:ln cap="flat" cmpd="sng" w="2857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g2649cce2ac8_1_2"/>
          <p:cNvPicPr preferRelativeResize="0"/>
          <p:nvPr/>
        </p:nvPicPr>
        <p:blipFill>
          <a:blip r:embed="rId6">
            <a:alphaModFix/>
          </a:blip>
          <a:stretch>
            <a:fillRect/>
          </a:stretch>
        </p:blipFill>
        <p:spPr>
          <a:xfrm>
            <a:off x="7660450" y="2619000"/>
            <a:ext cx="2702525" cy="1620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g2649e59b8b1_0_15"/>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99" name="Google Shape;99;g2649e59b8b1_0_15"/>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00" name="Google Shape;100;g2649e59b8b1_0_15"/>
          <p:cNvGrpSpPr/>
          <p:nvPr/>
        </p:nvGrpSpPr>
        <p:grpSpPr>
          <a:xfrm>
            <a:off x="2141933" y="1571215"/>
            <a:ext cx="802345" cy="718650"/>
            <a:chOff x="3266480" y="1084626"/>
            <a:chExt cx="1122946" cy="958200"/>
          </a:xfrm>
        </p:grpSpPr>
        <p:sp>
          <p:nvSpPr>
            <p:cNvPr id="101" name="Google Shape;101;g2649e59b8b1_0_15"/>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02" name="Google Shape;102;g2649e59b8b1_0_15"/>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03" name="Google Shape;103;g2649e59b8b1_0_15"/>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pic>
        <p:nvPicPr>
          <p:cNvPr id="104" name="Google Shape;104;g2649e59b8b1_0_15"/>
          <p:cNvPicPr preferRelativeResize="0"/>
          <p:nvPr/>
        </p:nvPicPr>
        <p:blipFill>
          <a:blip r:embed="rId5">
            <a:alphaModFix/>
          </a:blip>
          <a:stretch>
            <a:fillRect/>
          </a:stretch>
        </p:blipFill>
        <p:spPr>
          <a:xfrm>
            <a:off x="3010163" y="1684188"/>
            <a:ext cx="6171674" cy="348962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2649e59b8b1_0_0"/>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10" name="Google Shape;110;g2649e59b8b1_0_0"/>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11" name="Google Shape;111;g2649e59b8b1_0_0"/>
          <p:cNvGrpSpPr/>
          <p:nvPr/>
        </p:nvGrpSpPr>
        <p:grpSpPr>
          <a:xfrm>
            <a:off x="2141933" y="1571215"/>
            <a:ext cx="802345" cy="718650"/>
            <a:chOff x="3266480" y="1084626"/>
            <a:chExt cx="1122946" cy="958200"/>
          </a:xfrm>
        </p:grpSpPr>
        <p:sp>
          <p:nvSpPr>
            <p:cNvPr id="112" name="Google Shape;112;g2649e59b8b1_0_0"/>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13" name="Google Shape;113;g2649e59b8b1_0_0"/>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14" name="Google Shape;114;g2649e59b8b1_0_0"/>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15" name="Google Shape;115;g2649e59b8b1_0_0"/>
          <p:cNvSpPr txBox="1"/>
          <p:nvPr/>
        </p:nvSpPr>
        <p:spPr>
          <a:xfrm>
            <a:off x="1447800" y="1858175"/>
            <a:ext cx="7444200" cy="3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- 4 thành phần:</a:t>
            </a:r>
            <a:endParaRPr sz="1200">
              <a:solidFill>
                <a:srgbClr val="454657"/>
              </a:solidFill>
              <a:latin typeface="Lexend"/>
              <a:ea typeface="Lexend"/>
              <a:cs typeface="Lexend"/>
              <a:sym typeface="Lexend"/>
            </a:endParaRPr>
          </a:p>
          <a:p>
            <a:pPr indent="-304800" lvl="0" marL="457200" rtl="0" algn="l">
              <a:spcBef>
                <a:spcPts val="0"/>
              </a:spcBef>
              <a:spcAft>
                <a:spcPts val="0"/>
              </a:spcAft>
              <a:buClr>
                <a:srgbClr val="454657"/>
              </a:buClr>
              <a:buSzPts val="1200"/>
              <a:buFont typeface="Lexend"/>
              <a:buChar char="+"/>
            </a:pPr>
            <a:r>
              <a:rPr lang="en-US" sz="1200">
                <a:solidFill>
                  <a:srgbClr val="454657"/>
                </a:solidFill>
                <a:latin typeface="Lexend"/>
                <a:ea typeface="Lexend"/>
                <a:cs typeface="Lexend"/>
                <a:sym typeface="Lexend"/>
              </a:rPr>
              <a:t>margin: khoảng cách với các phần tử liền kề, không tính vào kích thước.</a:t>
            </a:r>
            <a:endParaRPr sz="1200">
              <a:solidFill>
                <a:srgbClr val="454657"/>
              </a:solidFill>
              <a:latin typeface="Lexend"/>
              <a:ea typeface="Lexend"/>
              <a:cs typeface="Lexend"/>
              <a:sym typeface="Lexend"/>
            </a:endParaRPr>
          </a:p>
          <a:p>
            <a:pPr indent="-304800" lvl="0" marL="457200" rtl="0" algn="l">
              <a:spcBef>
                <a:spcPts val="0"/>
              </a:spcBef>
              <a:spcAft>
                <a:spcPts val="0"/>
              </a:spcAft>
              <a:buClr>
                <a:srgbClr val="454657"/>
              </a:buClr>
              <a:buSzPts val="1200"/>
              <a:buFont typeface="Lexend"/>
              <a:buChar char="+"/>
            </a:pPr>
            <a:r>
              <a:rPr lang="en-US" sz="1200">
                <a:solidFill>
                  <a:srgbClr val="454657"/>
                </a:solidFill>
                <a:latin typeface="Lexend"/>
                <a:ea typeface="Lexend"/>
                <a:cs typeface="Lexend"/>
                <a:sym typeface="Lexend"/>
              </a:rPr>
              <a:t>border: đường viền của phần tử.</a:t>
            </a:r>
            <a:endParaRPr sz="1200">
              <a:solidFill>
                <a:srgbClr val="454657"/>
              </a:solidFill>
              <a:latin typeface="Lexend"/>
              <a:ea typeface="Lexend"/>
              <a:cs typeface="Lexend"/>
              <a:sym typeface="Lexend"/>
            </a:endParaRPr>
          </a:p>
          <a:p>
            <a:pPr indent="-304800" lvl="0" marL="457200" rtl="0" algn="l">
              <a:spcBef>
                <a:spcPts val="0"/>
              </a:spcBef>
              <a:spcAft>
                <a:spcPts val="0"/>
              </a:spcAft>
              <a:buClr>
                <a:srgbClr val="454657"/>
              </a:buClr>
              <a:buSzPts val="1200"/>
              <a:buFont typeface="Lexend"/>
              <a:buChar char="+"/>
            </a:pPr>
            <a:r>
              <a:rPr lang="en-US" sz="1200">
                <a:solidFill>
                  <a:srgbClr val="454657"/>
                </a:solidFill>
                <a:latin typeface="Lexend"/>
                <a:ea typeface="Lexend"/>
                <a:cs typeface="Lexend"/>
                <a:sym typeface="Lexend"/>
              </a:rPr>
              <a:t>content: nội dung của khối.</a:t>
            </a:r>
            <a:endParaRPr sz="1200">
              <a:solidFill>
                <a:srgbClr val="454657"/>
              </a:solidFill>
              <a:latin typeface="Lexend"/>
              <a:ea typeface="Lexend"/>
              <a:cs typeface="Lexend"/>
              <a:sym typeface="Lexend"/>
            </a:endParaRPr>
          </a:p>
          <a:p>
            <a:pPr indent="-304800" lvl="0" marL="457200" rtl="0" algn="l">
              <a:spcBef>
                <a:spcPts val="0"/>
              </a:spcBef>
              <a:spcAft>
                <a:spcPts val="0"/>
              </a:spcAft>
              <a:buClr>
                <a:srgbClr val="454657"/>
              </a:buClr>
              <a:buSzPts val="1200"/>
              <a:buFont typeface="Lexend"/>
              <a:buChar char="+"/>
            </a:pPr>
            <a:r>
              <a:rPr lang="en-US" sz="1200">
                <a:solidFill>
                  <a:srgbClr val="454657"/>
                </a:solidFill>
                <a:latin typeface="Lexend"/>
                <a:ea typeface="Lexend"/>
                <a:cs typeface="Lexend"/>
                <a:sym typeface="Lexend"/>
              </a:rPr>
              <a:t>padding: khoảng cách giữa đường viền và nội dung</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g2649e59b8b1_0_31"/>
          <p:cNvPicPr preferRelativeResize="0"/>
          <p:nvPr/>
        </p:nvPicPr>
        <p:blipFill rotWithShape="1">
          <a:blip r:embed="rId3">
            <a:alphaModFix/>
          </a:blip>
          <a:srcRect b="0" l="0" r="0" t="0"/>
          <a:stretch/>
        </p:blipFill>
        <p:spPr>
          <a:xfrm>
            <a:off x="0" y="76200"/>
            <a:ext cx="12192000" cy="6858001"/>
          </a:xfrm>
          <a:prstGeom prst="rect">
            <a:avLst/>
          </a:prstGeom>
          <a:noFill/>
          <a:ln>
            <a:noFill/>
          </a:ln>
        </p:spPr>
      </p:pic>
      <p:pic>
        <p:nvPicPr>
          <p:cNvPr id="121" name="Google Shape;121;g2649e59b8b1_0_31"/>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22" name="Google Shape;122;g2649e59b8b1_0_31"/>
          <p:cNvGrpSpPr/>
          <p:nvPr/>
        </p:nvGrpSpPr>
        <p:grpSpPr>
          <a:xfrm>
            <a:off x="2141933" y="1571215"/>
            <a:ext cx="802345" cy="718650"/>
            <a:chOff x="3266480" y="1084626"/>
            <a:chExt cx="1122946" cy="958200"/>
          </a:xfrm>
        </p:grpSpPr>
        <p:sp>
          <p:nvSpPr>
            <p:cNvPr id="123" name="Google Shape;123;g2649e59b8b1_0_31"/>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24" name="Google Shape;124;g2649e59b8b1_0_31"/>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25" name="Google Shape;125;g2649e59b8b1_0_31"/>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26" name="Google Shape;126;g2649e59b8b1_0_31"/>
          <p:cNvSpPr txBox="1"/>
          <p:nvPr/>
        </p:nvSpPr>
        <p:spPr>
          <a:xfrm>
            <a:off x="1447800" y="1858175"/>
            <a:ext cx="74442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Margin: là khoảng cách từ phần viền của phần từ này tới các phần tử tiếp theo trên trang web</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127" name="Google Shape;127;g2649e59b8b1_0_31"/>
          <p:cNvPicPr preferRelativeResize="0"/>
          <p:nvPr/>
        </p:nvPicPr>
        <p:blipFill>
          <a:blip r:embed="rId5">
            <a:alphaModFix/>
          </a:blip>
          <a:stretch>
            <a:fillRect/>
          </a:stretch>
        </p:blipFill>
        <p:spPr>
          <a:xfrm>
            <a:off x="2756475" y="3245060"/>
            <a:ext cx="5870915" cy="2272267"/>
          </a:xfrm>
          <a:prstGeom prst="rect">
            <a:avLst/>
          </a:prstGeom>
          <a:noFill/>
          <a:ln>
            <a:noFill/>
          </a:ln>
        </p:spPr>
      </p:pic>
      <p:pic>
        <p:nvPicPr>
          <p:cNvPr id="128" name="Google Shape;128;g2649e59b8b1_0_31"/>
          <p:cNvPicPr preferRelativeResize="0"/>
          <p:nvPr/>
        </p:nvPicPr>
        <p:blipFill>
          <a:blip r:embed="rId6">
            <a:alphaModFix/>
          </a:blip>
          <a:stretch>
            <a:fillRect/>
          </a:stretch>
        </p:blipFill>
        <p:spPr>
          <a:xfrm>
            <a:off x="6782586" y="2567501"/>
            <a:ext cx="2652939" cy="109488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g2649e59b8b1_0_43"/>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34" name="Google Shape;134;g2649e59b8b1_0_43"/>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35" name="Google Shape;135;g2649e59b8b1_0_43"/>
          <p:cNvGrpSpPr/>
          <p:nvPr/>
        </p:nvGrpSpPr>
        <p:grpSpPr>
          <a:xfrm>
            <a:off x="2141933" y="1571215"/>
            <a:ext cx="802345" cy="718650"/>
            <a:chOff x="3266480" y="1084626"/>
            <a:chExt cx="1122946" cy="958200"/>
          </a:xfrm>
        </p:grpSpPr>
        <p:sp>
          <p:nvSpPr>
            <p:cNvPr id="136" name="Google Shape;136;g2649e59b8b1_0_43"/>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37" name="Google Shape;137;g2649e59b8b1_0_43"/>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38" name="Google Shape;138;g2649e59b8b1_0_43"/>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39" name="Google Shape;139;g2649e59b8b1_0_43"/>
          <p:cNvSpPr txBox="1"/>
          <p:nvPr/>
        </p:nvSpPr>
        <p:spPr>
          <a:xfrm>
            <a:off x="1447800" y="1858175"/>
            <a:ext cx="74442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Border: là phần viền của một HTML element</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140" name="Google Shape;140;g2649e59b8b1_0_43"/>
          <p:cNvPicPr preferRelativeResize="0"/>
          <p:nvPr/>
        </p:nvPicPr>
        <p:blipFill>
          <a:blip r:embed="rId5">
            <a:alphaModFix/>
          </a:blip>
          <a:stretch>
            <a:fillRect/>
          </a:stretch>
        </p:blipFill>
        <p:spPr>
          <a:xfrm>
            <a:off x="2715325" y="3627525"/>
            <a:ext cx="5872300" cy="2078049"/>
          </a:xfrm>
          <a:prstGeom prst="rect">
            <a:avLst/>
          </a:prstGeom>
          <a:noFill/>
          <a:ln>
            <a:noFill/>
          </a:ln>
        </p:spPr>
      </p:pic>
      <p:pic>
        <p:nvPicPr>
          <p:cNvPr id="141" name="Google Shape;141;g2649e59b8b1_0_43"/>
          <p:cNvPicPr preferRelativeResize="0"/>
          <p:nvPr/>
        </p:nvPicPr>
        <p:blipFill>
          <a:blip r:embed="rId6">
            <a:alphaModFix/>
          </a:blip>
          <a:stretch>
            <a:fillRect/>
          </a:stretch>
        </p:blipFill>
        <p:spPr>
          <a:xfrm>
            <a:off x="6169750" y="2672225"/>
            <a:ext cx="3306925" cy="11442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500"/>
                                        <p:tgtEl>
                                          <p:spTgt spid="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g2649e59b8b1_0_57"/>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47" name="Google Shape;147;g2649e59b8b1_0_57"/>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48" name="Google Shape;148;g2649e59b8b1_0_57"/>
          <p:cNvGrpSpPr/>
          <p:nvPr/>
        </p:nvGrpSpPr>
        <p:grpSpPr>
          <a:xfrm>
            <a:off x="2141933" y="1571215"/>
            <a:ext cx="802345" cy="718650"/>
            <a:chOff x="3266480" y="1084626"/>
            <a:chExt cx="1122946" cy="958200"/>
          </a:xfrm>
        </p:grpSpPr>
        <p:sp>
          <p:nvSpPr>
            <p:cNvPr id="149" name="Google Shape;149;g2649e59b8b1_0_57"/>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50" name="Google Shape;150;g2649e59b8b1_0_57"/>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51" name="Google Shape;151;g2649e59b8b1_0_57"/>
          <p:cNvSpPr txBox="1"/>
          <p:nvPr/>
        </p:nvSpPr>
        <p:spPr>
          <a:xfrm>
            <a:off x="1447800" y="1049850"/>
            <a:ext cx="3994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1. Thành phần của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52" name="Google Shape;152;g2649e59b8b1_0_57"/>
          <p:cNvSpPr txBox="1"/>
          <p:nvPr/>
        </p:nvSpPr>
        <p:spPr>
          <a:xfrm>
            <a:off x="1447800" y="1858175"/>
            <a:ext cx="74442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Padding: là khoảng cách giữa phần nội dung và phần viền</a:t>
            </a:r>
            <a:endParaRPr sz="1200">
              <a:solidFill>
                <a:srgbClr val="454657"/>
              </a:solidFill>
              <a:latin typeface="Lexend"/>
              <a:ea typeface="Lexend"/>
              <a:cs typeface="Lexend"/>
              <a:sym typeface="Lexend"/>
            </a:endParaRPr>
          </a:p>
          <a:p>
            <a:pPr indent="0" lvl="0" marL="0" marR="0" rtl="0" algn="l">
              <a:lnSpc>
                <a:spcPct val="100000"/>
              </a:lnSpc>
              <a:spcBef>
                <a:spcPts val="0"/>
              </a:spcBef>
              <a:spcAft>
                <a:spcPts val="0"/>
              </a:spcAft>
              <a:buClr>
                <a:srgbClr val="000000"/>
              </a:buClr>
              <a:buSzPts val="1200"/>
              <a:buFont typeface="Arial"/>
              <a:buNone/>
            </a:pPr>
            <a:r>
              <a:t/>
            </a:r>
            <a:endParaRPr sz="1200">
              <a:solidFill>
                <a:srgbClr val="454657"/>
              </a:solidFill>
              <a:latin typeface="Lexend"/>
              <a:ea typeface="Lexend"/>
              <a:cs typeface="Lexend"/>
              <a:sym typeface="Lexend"/>
            </a:endParaRPr>
          </a:p>
        </p:txBody>
      </p:sp>
      <p:pic>
        <p:nvPicPr>
          <p:cNvPr id="153" name="Google Shape;153;g2649e59b8b1_0_57"/>
          <p:cNvPicPr preferRelativeResize="0"/>
          <p:nvPr/>
        </p:nvPicPr>
        <p:blipFill>
          <a:blip r:embed="rId5">
            <a:alphaModFix/>
          </a:blip>
          <a:stretch>
            <a:fillRect/>
          </a:stretch>
        </p:blipFill>
        <p:spPr>
          <a:xfrm>
            <a:off x="2530675" y="3540676"/>
            <a:ext cx="6242010" cy="1988368"/>
          </a:xfrm>
          <a:prstGeom prst="rect">
            <a:avLst/>
          </a:prstGeom>
          <a:noFill/>
          <a:ln>
            <a:noFill/>
          </a:ln>
        </p:spPr>
      </p:pic>
      <p:pic>
        <p:nvPicPr>
          <p:cNvPr id="154" name="Google Shape;154;g2649e59b8b1_0_57"/>
          <p:cNvPicPr preferRelativeResize="0"/>
          <p:nvPr/>
        </p:nvPicPr>
        <p:blipFill>
          <a:blip r:embed="rId6">
            <a:alphaModFix/>
          </a:blip>
          <a:stretch>
            <a:fillRect/>
          </a:stretch>
        </p:blipFill>
        <p:spPr>
          <a:xfrm>
            <a:off x="6809275" y="2693300"/>
            <a:ext cx="2852075" cy="11938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500"/>
                                        <p:tgtEl>
                                          <p:spTgt spid="1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g2649e59b8b1_0_71"/>
          <p:cNvPicPr preferRelativeResize="0"/>
          <p:nvPr/>
        </p:nvPicPr>
        <p:blipFill rotWithShape="1">
          <a:blip r:embed="rId3">
            <a:alphaModFix/>
          </a:blip>
          <a:srcRect b="0" l="0" r="0" t="0"/>
          <a:stretch/>
        </p:blipFill>
        <p:spPr>
          <a:xfrm>
            <a:off x="0" y="0"/>
            <a:ext cx="12192000" cy="6858001"/>
          </a:xfrm>
          <a:prstGeom prst="rect">
            <a:avLst/>
          </a:prstGeom>
          <a:noFill/>
          <a:ln>
            <a:noFill/>
          </a:ln>
        </p:spPr>
      </p:pic>
      <p:pic>
        <p:nvPicPr>
          <p:cNvPr id="160" name="Google Shape;160;g2649e59b8b1_0_71"/>
          <p:cNvPicPr preferRelativeResize="0"/>
          <p:nvPr/>
        </p:nvPicPr>
        <p:blipFill rotWithShape="1">
          <a:blip r:embed="rId4">
            <a:alphaModFix/>
          </a:blip>
          <a:srcRect b="0" l="0" r="0" t="0"/>
          <a:stretch/>
        </p:blipFill>
        <p:spPr>
          <a:xfrm>
            <a:off x="304800" y="228600"/>
            <a:ext cx="1143000" cy="821245"/>
          </a:xfrm>
          <a:prstGeom prst="rect">
            <a:avLst/>
          </a:prstGeom>
          <a:noFill/>
          <a:ln>
            <a:noFill/>
          </a:ln>
        </p:spPr>
      </p:pic>
      <p:grpSp>
        <p:nvGrpSpPr>
          <p:cNvPr id="161" name="Google Shape;161;g2649e59b8b1_0_71"/>
          <p:cNvGrpSpPr/>
          <p:nvPr/>
        </p:nvGrpSpPr>
        <p:grpSpPr>
          <a:xfrm>
            <a:off x="2141933" y="1571215"/>
            <a:ext cx="802345" cy="718650"/>
            <a:chOff x="3266480" y="1084626"/>
            <a:chExt cx="1122946" cy="958200"/>
          </a:xfrm>
        </p:grpSpPr>
        <p:sp>
          <p:nvSpPr>
            <p:cNvPr id="162" name="Google Shape;162;g2649e59b8b1_0_71"/>
            <p:cNvSpPr/>
            <p:nvPr/>
          </p:nvSpPr>
          <p:spPr>
            <a:xfrm>
              <a:off x="3313026" y="1084626"/>
              <a:ext cx="1076400" cy="958200"/>
            </a:xfrm>
            <a:prstGeom prst="roundRect">
              <a:avLst>
                <a:gd fmla="val 13889" name="adj"/>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Oi"/>
                <a:ea typeface="Oi"/>
                <a:cs typeface="Oi"/>
                <a:sym typeface="Oi"/>
              </a:endParaRPr>
            </a:p>
          </p:txBody>
        </p:sp>
        <p:sp>
          <p:nvSpPr>
            <p:cNvPr id="163" name="Google Shape;163;g2649e59b8b1_0_71"/>
            <p:cNvSpPr txBox="1"/>
            <p:nvPr/>
          </p:nvSpPr>
          <p:spPr>
            <a:xfrm>
              <a:off x="3266480" y="1209433"/>
              <a:ext cx="1030500" cy="697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n-US" sz="2800" u="none" cap="none" strike="noStrike">
                  <a:solidFill>
                    <a:schemeClr val="lt1"/>
                  </a:solidFill>
                  <a:latin typeface="Impact"/>
                  <a:ea typeface="Impact"/>
                  <a:cs typeface="Impact"/>
                  <a:sym typeface="Impact"/>
                </a:rPr>
                <a:t>0</a:t>
              </a:r>
              <a:endParaRPr b="0" i="0" sz="2800" u="none" cap="none" strike="noStrike">
                <a:solidFill>
                  <a:schemeClr val="lt1"/>
                </a:solidFill>
                <a:latin typeface="Impact"/>
                <a:ea typeface="Impact"/>
                <a:cs typeface="Impact"/>
                <a:sym typeface="Impact"/>
              </a:endParaRPr>
            </a:p>
          </p:txBody>
        </p:sp>
      </p:grpSp>
      <p:sp>
        <p:nvSpPr>
          <p:cNvPr id="164" name="Google Shape;164;g2649e59b8b1_0_71"/>
          <p:cNvSpPr txBox="1"/>
          <p:nvPr/>
        </p:nvSpPr>
        <p:spPr>
          <a:xfrm>
            <a:off x="1447800" y="1049850"/>
            <a:ext cx="7911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000">
                <a:solidFill>
                  <a:srgbClr val="454657"/>
                </a:solidFill>
                <a:latin typeface="Lexend"/>
                <a:ea typeface="Lexend"/>
                <a:cs typeface="Lexend"/>
                <a:sym typeface="Lexend"/>
              </a:rPr>
              <a:t>2. Kích thước thật của một box model</a:t>
            </a:r>
            <a:endParaRPr sz="20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t/>
            </a:r>
            <a:endParaRPr sz="2000">
              <a:solidFill>
                <a:srgbClr val="454657"/>
              </a:solidFill>
              <a:latin typeface="Lexend"/>
              <a:ea typeface="Lexend"/>
              <a:cs typeface="Lexend"/>
              <a:sym typeface="Lexend"/>
            </a:endParaRPr>
          </a:p>
          <a:p>
            <a:pPr indent="0" lvl="0" marL="457200" rtl="0" algn="l">
              <a:spcBef>
                <a:spcPts val="0"/>
              </a:spcBef>
              <a:spcAft>
                <a:spcPts val="0"/>
              </a:spcAft>
              <a:buClr>
                <a:schemeClr val="dk1"/>
              </a:buClr>
              <a:buSzPts val="1100"/>
              <a:buFont typeface="Arial"/>
              <a:buNone/>
            </a:pPr>
            <a:r>
              <a:t/>
            </a:r>
            <a:endParaRPr b="1" sz="3000">
              <a:solidFill>
                <a:srgbClr val="454657"/>
              </a:solidFill>
              <a:latin typeface="Outfit"/>
              <a:ea typeface="Outfit"/>
              <a:cs typeface="Outfit"/>
              <a:sym typeface="Outfit"/>
            </a:endParaRPr>
          </a:p>
          <a:p>
            <a:pPr indent="0" lvl="0" marL="0" marR="0" rtl="0" algn="l">
              <a:lnSpc>
                <a:spcPct val="100000"/>
              </a:lnSpc>
              <a:spcBef>
                <a:spcPts val="0"/>
              </a:spcBef>
              <a:spcAft>
                <a:spcPts val="0"/>
              </a:spcAft>
              <a:buClr>
                <a:srgbClr val="000000"/>
              </a:buClr>
              <a:buSzPts val="2000"/>
              <a:buFont typeface="Arial"/>
              <a:buNone/>
            </a:pPr>
            <a:r>
              <a:t/>
            </a:r>
            <a:endParaRPr sz="2000">
              <a:solidFill>
                <a:srgbClr val="454657"/>
              </a:solidFill>
              <a:latin typeface="Lexend"/>
              <a:ea typeface="Lexend"/>
              <a:cs typeface="Lexend"/>
              <a:sym typeface="Lexend"/>
            </a:endParaRPr>
          </a:p>
        </p:txBody>
      </p:sp>
      <p:sp>
        <p:nvSpPr>
          <p:cNvPr id="165" name="Google Shape;165;g2649e59b8b1_0_71"/>
          <p:cNvSpPr txBox="1"/>
          <p:nvPr/>
        </p:nvSpPr>
        <p:spPr>
          <a:xfrm>
            <a:off x="1447800" y="1858175"/>
            <a:ext cx="7444200" cy="3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Kích thước bao gồm width(chiều rộng) và height(chiều cao). </a:t>
            </a:r>
            <a:endParaRPr sz="1200">
              <a:solidFill>
                <a:srgbClr val="454657"/>
              </a:solidFill>
              <a:latin typeface="Lexend"/>
              <a:ea typeface="Lexend"/>
              <a:cs typeface="Lexend"/>
              <a:sym typeface="Lexend"/>
            </a:endParaRPr>
          </a:p>
          <a:p>
            <a:pPr indent="0" lvl="0" marL="0" rtl="0" algn="l">
              <a:spcBef>
                <a:spcPts val="0"/>
              </a:spcBef>
              <a:spcAft>
                <a:spcPts val="0"/>
              </a:spcAft>
              <a:buClr>
                <a:schemeClr val="dk1"/>
              </a:buClr>
              <a:buSzPts val="1100"/>
              <a:buFont typeface="Arial"/>
              <a:buNone/>
            </a:pPr>
            <a:r>
              <a:rPr lang="en-US" sz="1200">
                <a:solidFill>
                  <a:srgbClr val="454657"/>
                </a:solidFill>
                <a:latin typeface="Lexend"/>
                <a:ea typeface="Lexend"/>
                <a:cs typeface="Lexend"/>
                <a:sym typeface="Lexend"/>
              </a:rPr>
              <a:t>- Phụ thuộc vào giá trị của thuộc tính box-sizing.</a:t>
            </a:r>
            <a:endParaRPr sz="1200">
              <a:solidFill>
                <a:srgbClr val="454657"/>
              </a:solidFill>
              <a:latin typeface="Lexend"/>
              <a:ea typeface="Lexend"/>
              <a:cs typeface="Lexend"/>
              <a:sym typeface="Lexend"/>
            </a:endParaRPr>
          </a:p>
        </p:txBody>
      </p:sp>
      <p:pic>
        <p:nvPicPr>
          <p:cNvPr id="166" name="Google Shape;166;g2649e59b8b1_0_71"/>
          <p:cNvPicPr preferRelativeResize="0"/>
          <p:nvPr/>
        </p:nvPicPr>
        <p:blipFill>
          <a:blip r:embed="rId5">
            <a:alphaModFix/>
          </a:blip>
          <a:stretch>
            <a:fillRect/>
          </a:stretch>
        </p:blipFill>
        <p:spPr>
          <a:xfrm>
            <a:off x="6342838" y="2622075"/>
            <a:ext cx="3600000" cy="2520000"/>
          </a:xfrm>
          <a:prstGeom prst="rect">
            <a:avLst/>
          </a:prstGeom>
          <a:noFill/>
          <a:ln>
            <a:noFill/>
          </a:ln>
        </p:spPr>
      </p:pic>
      <p:pic>
        <p:nvPicPr>
          <p:cNvPr id="167" name="Google Shape;167;g2649e59b8b1_0_71"/>
          <p:cNvPicPr preferRelativeResize="0"/>
          <p:nvPr/>
        </p:nvPicPr>
        <p:blipFill>
          <a:blip r:embed="rId6">
            <a:alphaModFix/>
          </a:blip>
          <a:stretch>
            <a:fillRect/>
          </a:stretch>
        </p:blipFill>
        <p:spPr>
          <a:xfrm>
            <a:off x="2249163" y="2622075"/>
            <a:ext cx="3600000" cy="2520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5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9Slide - 2019">
      <a:dk1>
        <a:srgbClr val="000000"/>
      </a:dk1>
      <a:lt1>
        <a:srgbClr val="FFFFFF"/>
      </a:lt1>
      <a:dk2>
        <a:srgbClr val="092D6C"/>
      </a:dk2>
      <a:lt2>
        <a:srgbClr val="FCECD0"/>
      </a:lt2>
      <a:accent1>
        <a:srgbClr val="4FC1E9"/>
      </a:accent1>
      <a:accent2>
        <a:srgbClr val="48CFAD"/>
      </a:accent2>
      <a:accent3>
        <a:srgbClr val="A0D468"/>
      </a:accent3>
      <a:accent4>
        <a:srgbClr val="FFCE54"/>
      </a:accent4>
      <a:accent5>
        <a:srgbClr val="FC6E51"/>
      </a:accent5>
      <a:accent6>
        <a:srgbClr val="ED5565"/>
      </a:accent6>
      <a:hlink>
        <a:srgbClr val="5D9CEC"/>
      </a:hlink>
      <a:folHlink>
        <a:srgbClr val="AC92E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2020-08-07T13:14:06Z</dcterms:created>
  <dc:creator>Admin</dc:creator>
</cp:coreProperties>
</file>